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547D3-821D-498C-B63C-2CA0C32FEDDC}" type="datetimeFigureOut">
              <a:rPr lang="es-MX" smtClean="0"/>
              <a:pPr/>
              <a:t>01/10/2012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EFB52A-DDD4-4937-A217-114C08A3A3D5}"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FDA6579E-B59C-4155-B24D-E322C194CD1A}" type="datetimeFigureOut">
              <a:rPr lang="es-MX" smtClean="0"/>
              <a:pPr/>
              <a:t>01/10/2012</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B07BA36-19A1-44B4-9B0F-256FF2A8CE6C}"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DA6579E-B59C-4155-B24D-E322C194CD1A}" type="datetimeFigureOut">
              <a:rPr lang="es-MX" smtClean="0"/>
              <a:pPr/>
              <a:t>01/10/2012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B07BA36-19A1-44B4-9B0F-256FF2A8CE6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DA6579E-B59C-4155-B24D-E322C194CD1A}" type="datetimeFigureOut">
              <a:rPr lang="es-MX" smtClean="0"/>
              <a:pPr/>
              <a:t>01/10/2012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B07BA36-19A1-44B4-9B0F-256FF2A8CE6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FDA6579E-B59C-4155-B24D-E322C194CD1A}" type="datetimeFigureOut">
              <a:rPr lang="es-MX" smtClean="0"/>
              <a:pPr/>
              <a:t>01/10/2012</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8B07BA36-19A1-44B4-9B0F-256FF2A8CE6C}"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FDA6579E-B59C-4155-B24D-E322C194CD1A}" type="datetimeFigureOut">
              <a:rPr lang="es-MX" smtClean="0"/>
              <a:pPr/>
              <a:t>01/10/2012</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8B07BA36-19A1-44B4-9B0F-256FF2A8CE6C}" type="slidenum">
              <a:rPr lang="es-MX" smtClean="0"/>
              <a:pPr/>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FDA6579E-B59C-4155-B24D-E322C194CD1A}" type="datetimeFigureOut">
              <a:rPr lang="es-MX" smtClean="0"/>
              <a:pPr/>
              <a:t>01/10/2012</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8B07BA36-19A1-44B4-9B0F-256FF2A8CE6C}"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FDA6579E-B59C-4155-B24D-E322C194CD1A}" type="datetimeFigureOut">
              <a:rPr lang="es-MX" smtClean="0"/>
              <a:pPr/>
              <a:t>01/10/2012</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8B07BA36-19A1-44B4-9B0F-256FF2A8CE6C}"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DA6579E-B59C-4155-B24D-E322C194CD1A}" type="datetimeFigureOut">
              <a:rPr lang="es-MX" smtClean="0"/>
              <a:pPr/>
              <a:t>01/10/2012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B07BA36-19A1-44B4-9B0F-256FF2A8CE6C}"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FDA6579E-B59C-4155-B24D-E322C194CD1A}" type="datetimeFigureOut">
              <a:rPr lang="es-MX" smtClean="0"/>
              <a:pPr/>
              <a:t>01/10/2012</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8B07BA36-19A1-44B4-9B0F-256FF2A8CE6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FDA6579E-B59C-4155-B24D-E322C194CD1A}" type="datetimeFigureOut">
              <a:rPr lang="es-MX" smtClean="0"/>
              <a:pPr/>
              <a:t>01/10/2012</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8B07BA36-19A1-44B4-9B0F-256FF2A8CE6C}"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FDA6579E-B59C-4155-B24D-E322C194CD1A}" type="datetimeFigureOut">
              <a:rPr lang="es-MX" smtClean="0"/>
              <a:pPr/>
              <a:t>01/10/2012</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8B07BA36-19A1-44B4-9B0F-256FF2A8CE6C}"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DA6579E-B59C-4155-B24D-E322C194CD1A}" type="datetimeFigureOut">
              <a:rPr lang="es-MX" smtClean="0"/>
              <a:pPr/>
              <a:t>01/10/2012</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B07BA36-19A1-44B4-9B0F-256FF2A8CE6C}"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0"/>
            <a:ext cx="8062912" cy="1470025"/>
          </a:xfrm>
        </p:spPr>
        <p:txBody>
          <a:bodyPr/>
          <a:lstStyle/>
          <a:p>
            <a:pPr algn="ctr"/>
            <a:r>
              <a:rPr lang="es-MX" dirty="0" smtClean="0">
                <a:solidFill>
                  <a:schemeClr val="accent1"/>
                </a:solidFill>
              </a:rPr>
              <a:t>Escuela Secundaria Técnica #10</a:t>
            </a:r>
            <a:endParaRPr lang="es-MX" dirty="0">
              <a:solidFill>
                <a:schemeClr val="accent1"/>
              </a:solidFill>
            </a:endParaRPr>
          </a:p>
        </p:txBody>
      </p:sp>
      <p:sp>
        <p:nvSpPr>
          <p:cNvPr id="3" name="2 Subtítulo"/>
          <p:cNvSpPr>
            <a:spLocks noGrp="1"/>
          </p:cNvSpPr>
          <p:nvPr>
            <p:ph type="subTitle" idx="1"/>
          </p:nvPr>
        </p:nvSpPr>
        <p:spPr>
          <a:xfrm>
            <a:off x="0" y="1571612"/>
            <a:ext cx="9144000" cy="5286388"/>
          </a:xfrm>
        </p:spPr>
        <p:txBody>
          <a:bodyPr>
            <a:normAutofit/>
          </a:bodyPr>
          <a:lstStyle/>
          <a:p>
            <a:r>
              <a:rPr lang="es-MX" sz="3600" b="1" dirty="0" smtClean="0">
                <a:ln w="12700">
                  <a:solidFill>
                    <a:schemeClr val="tx2">
                      <a:satMod val="155000"/>
                    </a:schemeClr>
                  </a:solidFill>
                  <a:prstDash val="solid"/>
                </a:ln>
                <a:solidFill>
                  <a:schemeClr val="accent3">
                    <a:lumMod val="60000"/>
                    <a:lumOff val="40000"/>
                  </a:schemeClr>
                </a:solidFill>
                <a:effectLst>
                  <a:outerShdw blurRad="41275" dist="20320" dir="1800000" algn="tl" rotWithShape="0">
                    <a:srgbClr val="000000">
                      <a:alpha val="40000"/>
                    </a:srgbClr>
                  </a:outerShdw>
                </a:effectLst>
              </a:rPr>
              <a:t>Historia con el Profesor Juan José Ríos</a:t>
            </a:r>
          </a:p>
          <a:p>
            <a:endParaRPr lang="es-MX" sz="3600" b="1" dirty="0" smtClean="0">
              <a:ln w="12700">
                <a:solidFill>
                  <a:schemeClr val="tx2">
                    <a:satMod val="155000"/>
                  </a:schemeClr>
                </a:solidFill>
                <a:prstDash val="solid"/>
              </a:ln>
              <a:solidFill>
                <a:schemeClr val="accent3">
                  <a:lumMod val="60000"/>
                  <a:lumOff val="40000"/>
                </a:schemeClr>
              </a:solidFill>
              <a:effectLst>
                <a:outerShdw blurRad="41275" dist="20320" dir="1800000" algn="tl" rotWithShape="0">
                  <a:srgbClr val="000000">
                    <a:alpha val="40000"/>
                  </a:srgbClr>
                </a:outerShdw>
              </a:effectLst>
            </a:endParaRPr>
          </a:p>
          <a:p>
            <a:pPr algn="ctr"/>
            <a:r>
              <a:rPr lang="es-MX" sz="3600" b="1" dirty="0" smtClean="0">
                <a:ln w="12700">
                  <a:solidFill>
                    <a:schemeClr val="tx2">
                      <a:satMod val="155000"/>
                    </a:schemeClr>
                  </a:solidFill>
                  <a:prstDash val="solid"/>
                </a:ln>
                <a:solidFill>
                  <a:schemeClr val="accent3">
                    <a:lumMod val="60000"/>
                    <a:lumOff val="40000"/>
                  </a:schemeClr>
                </a:solidFill>
                <a:effectLst>
                  <a:outerShdw blurRad="41275" dist="20320" dir="1800000" algn="tl" rotWithShape="0">
                    <a:srgbClr val="000000">
                      <a:alpha val="40000"/>
                    </a:srgbClr>
                  </a:outerShdw>
                </a:effectLst>
              </a:rPr>
              <a:t>Subtemas: </a:t>
            </a:r>
          </a:p>
          <a:p>
            <a:pPr algn="ctr"/>
            <a:endParaRPr lang="es-MX" sz="3200" b="1" dirty="0" smtClean="0">
              <a:ln w="12700">
                <a:solidFill>
                  <a:schemeClr val="tx2">
                    <a:satMod val="155000"/>
                  </a:schemeClr>
                </a:solidFill>
                <a:prstDash val="solid"/>
              </a:ln>
              <a:solidFill>
                <a:schemeClr val="accent3">
                  <a:lumMod val="60000"/>
                  <a:lumOff val="40000"/>
                </a:schemeClr>
              </a:solidFill>
              <a:effectLst>
                <a:outerShdw blurRad="41275" dist="20320" dir="1800000" algn="tl" rotWithShape="0">
                  <a:srgbClr val="000000">
                    <a:alpha val="40000"/>
                  </a:srgbClr>
                </a:outerShdw>
              </a:effectLst>
            </a:endParaRPr>
          </a:p>
          <a:p>
            <a:pPr algn="ctr"/>
            <a:r>
              <a:rPr lang="es-MX" sz="3200" b="1" dirty="0" smtClean="0">
                <a:ln w="12700">
                  <a:solidFill>
                    <a:schemeClr val="tx2">
                      <a:satMod val="155000"/>
                    </a:schemeClr>
                  </a:solidFill>
                  <a:prstDash val="solid"/>
                </a:ln>
                <a:solidFill>
                  <a:schemeClr val="accent3">
                    <a:lumMod val="60000"/>
                    <a:lumOff val="40000"/>
                  </a:schemeClr>
                </a:solidFill>
                <a:effectLst>
                  <a:outerShdw blurRad="41275" dist="20320" dir="1800000" algn="tl" rotWithShape="0">
                    <a:srgbClr val="000000">
                      <a:alpha val="40000"/>
                    </a:srgbClr>
                  </a:outerShdw>
                </a:effectLst>
              </a:rPr>
              <a:t>Las encomiendas y el tributo</a:t>
            </a:r>
          </a:p>
          <a:p>
            <a:pPr algn="ctr"/>
            <a:r>
              <a:rPr lang="es-MX" sz="3200" b="1" dirty="0" smtClean="0">
                <a:ln w="12700">
                  <a:solidFill>
                    <a:schemeClr val="tx2">
                      <a:satMod val="155000"/>
                    </a:schemeClr>
                  </a:solidFill>
                  <a:prstDash val="solid"/>
                </a:ln>
                <a:solidFill>
                  <a:schemeClr val="accent3">
                    <a:lumMod val="60000"/>
                    <a:lumOff val="40000"/>
                  </a:schemeClr>
                </a:solidFill>
                <a:effectLst>
                  <a:outerShdw blurRad="41275" dist="20320" dir="1800000" algn="tl" rotWithShape="0">
                    <a:srgbClr val="000000">
                      <a:alpha val="40000"/>
                    </a:srgbClr>
                  </a:outerShdw>
                </a:effectLst>
              </a:rPr>
              <a:t>Las Doctrinas y la evangelizaciones</a:t>
            </a:r>
          </a:p>
          <a:p>
            <a:pPr algn="ctr"/>
            <a:r>
              <a:rPr lang="es-MX" sz="3200" b="1" dirty="0" smtClean="0">
                <a:ln w="12700">
                  <a:solidFill>
                    <a:schemeClr val="tx2">
                      <a:satMod val="155000"/>
                    </a:schemeClr>
                  </a:solidFill>
                  <a:prstDash val="solid"/>
                </a:ln>
                <a:solidFill>
                  <a:schemeClr val="accent3">
                    <a:lumMod val="60000"/>
                    <a:lumOff val="40000"/>
                  </a:schemeClr>
                </a:solidFill>
                <a:effectLst>
                  <a:outerShdw blurRad="41275" dist="20320" dir="1800000" algn="tl" rotWithShape="0">
                    <a:srgbClr val="000000">
                      <a:alpha val="40000"/>
                    </a:srgbClr>
                  </a:outerShdw>
                </a:effectLst>
              </a:rPr>
              <a:t>Los pobladores y sus fundaciones</a:t>
            </a:r>
          </a:p>
          <a:p>
            <a:pPr algn="ctr"/>
            <a:r>
              <a:rPr lang="es-MX" sz="3200" b="1" dirty="0" smtClean="0">
                <a:ln w="12700">
                  <a:solidFill>
                    <a:schemeClr val="tx2">
                      <a:satMod val="155000"/>
                    </a:schemeClr>
                  </a:solidFill>
                  <a:prstDash val="solid"/>
                </a:ln>
                <a:solidFill>
                  <a:schemeClr val="accent3">
                    <a:lumMod val="60000"/>
                    <a:lumOff val="40000"/>
                  </a:schemeClr>
                </a:solidFill>
                <a:effectLst>
                  <a:outerShdw blurRad="41275" dist="20320" dir="1800000" algn="tl" rotWithShape="0">
                    <a:srgbClr val="000000">
                      <a:alpha val="40000"/>
                    </a:srgbClr>
                  </a:outerShdw>
                </a:effectLst>
              </a:rPr>
              <a:t>Los conflictos entre los diversos grupos de Españoles</a:t>
            </a:r>
          </a:p>
          <a:p>
            <a:pPr algn="ctr"/>
            <a:endParaRPr lang="es-MX"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500090"/>
            <a:ext cx="8062912" cy="1470025"/>
          </a:xfrm>
        </p:spPr>
        <p:txBody>
          <a:bodyPr/>
          <a:lstStyle/>
          <a:p>
            <a:pPr algn="ctr"/>
            <a:r>
              <a:rPr lang="es-MX" dirty="0" smtClean="0">
                <a:solidFill>
                  <a:schemeClr val="accent1"/>
                </a:solidFill>
              </a:rPr>
              <a:t>PRESENTACION:</a:t>
            </a:r>
            <a:endParaRPr lang="es-MX" dirty="0">
              <a:solidFill>
                <a:schemeClr val="accent1"/>
              </a:solidFill>
            </a:endParaRPr>
          </a:p>
        </p:txBody>
      </p:sp>
      <p:sp>
        <p:nvSpPr>
          <p:cNvPr id="3" name="2 Subtítulo"/>
          <p:cNvSpPr>
            <a:spLocks noGrp="1"/>
          </p:cNvSpPr>
          <p:nvPr>
            <p:ph type="subTitle" idx="1"/>
          </p:nvPr>
        </p:nvSpPr>
        <p:spPr>
          <a:xfrm>
            <a:off x="428596" y="1142984"/>
            <a:ext cx="8062912" cy="5000660"/>
          </a:xfrm>
        </p:spPr>
        <p:txBody>
          <a:bodyPr>
            <a:normAutofit/>
          </a:bodyPr>
          <a:lstStyle/>
          <a:p>
            <a:pPr algn="ctr"/>
            <a:r>
              <a:rPr lang="es-MX" sz="3200" dirty="0" smtClean="0">
                <a:solidFill>
                  <a:schemeClr val="tx1"/>
                </a:solidFill>
              </a:rPr>
              <a:t>Este trabajo esta hecho por los alumnos Rubí iridian Quintana Anguamea, Manuel Moroyoqui  Meléndez, &amp; su servidora Alejandra Berenice Montes Valenzuela, y lo hicimos porque el profesor Juan José ríos nos lo pidió para saber mas sobre el pasado de México.</a:t>
            </a:r>
            <a:endParaRPr lang="es-MX" sz="32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44" y="0"/>
            <a:ext cx="8229600" cy="1399032"/>
          </a:xfrm>
        </p:spPr>
        <p:txBody>
          <a:bodyPr/>
          <a:lstStyle/>
          <a:p>
            <a:pPr algn="ctr"/>
            <a:r>
              <a:rPr lang="es-MX" dirty="0" smtClean="0"/>
              <a:t>LAS ENCOMIENDAS Y EL TRIBUTO</a:t>
            </a:r>
            <a:endParaRPr lang="es-MX" dirty="0"/>
          </a:p>
        </p:txBody>
      </p:sp>
      <p:sp>
        <p:nvSpPr>
          <p:cNvPr id="3" name="2 Marcador de contenido"/>
          <p:cNvSpPr>
            <a:spLocks noGrp="1"/>
          </p:cNvSpPr>
          <p:nvPr>
            <p:ph idx="1"/>
          </p:nvPr>
        </p:nvSpPr>
        <p:spPr>
          <a:xfrm>
            <a:off x="357158" y="1357298"/>
            <a:ext cx="8229600" cy="4954634"/>
          </a:xfrm>
        </p:spPr>
        <p:txBody>
          <a:bodyPr>
            <a:normAutofit/>
          </a:bodyPr>
          <a:lstStyle/>
          <a:p>
            <a:pPr>
              <a:buNone/>
            </a:pPr>
            <a:r>
              <a:rPr lang="es-MX" sz="2000" dirty="0" smtClean="0"/>
              <a:t>Cuando los conquistadores se percataron de que había oro en las cantidades que esperaban, optaron por repartirse la mano de obra indígena bajo la forma de explotación de las encomiendas tal como lo habían hecho el Caribe y lo seguían asiendo en España.</a:t>
            </a:r>
          </a:p>
          <a:p>
            <a:pPr>
              <a:buNone/>
            </a:pPr>
            <a:r>
              <a:rPr lang="es-MX" sz="2000" dirty="0" smtClean="0"/>
              <a:t>La encomienda era una institución europea de origen medieval en la que la nobleza feudal tenia en sus manos tanto la propiedad de la tierra como la tutela del campesinado.</a:t>
            </a:r>
          </a:p>
          <a:p>
            <a:pPr>
              <a:buNone/>
            </a:pPr>
            <a:r>
              <a:rPr lang="es-MX" sz="2000" dirty="0" smtClean="0"/>
              <a:t>Los encomenderos tenían el derecho de aprovechar los productos elaborados por la población local a manera de tributos, pero sobretodo, explotaron la fuerza de trabajo de los indígenas en actividades agrícolas, ganaderas o mineras.</a:t>
            </a:r>
          </a:p>
          <a:p>
            <a:pPr>
              <a:buNone/>
            </a:pPr>
            <a:r>
              <a:rPr lang="es-MX" sz="2000" dirty="0" smtClean="0"/>
              <a:t>La encomienda era intransferible y no implicaba la posesión de la tierra ni ningún tipo de derechos políticos sobre las comunidades.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smtClean="0"/>
              <a:t>LAS DOCTRNAS Y LA EVANGELIZACION </a:t>
            </a:r>
            <a:endParaRPr lang="es-MX" dirty="0"/>
          </a:p>
        </p:txBody>
      </p:sp>
      <p:sp>
        <p:nvSpPr>
          <p:cNvPr id="3" name="2 Marcador de contenido"/>
          <p:cNvSpPr>
            <a:spLocks noGrp="1"/>
          </p:cNvSpPr>
          <p:nvPr>
            <p:ph idx="1"/>
          </p:nvPr>
        </p:nvSpPr>
        <p:spPr>
          <a:xfrm>
            <a:off x="428596" y="1643050"/>
            <a:ext cx="8229600" cy="5214950"/>
          </a:xfrm>
        </p:spPr>
        <p:txBody>
          <a:bodyPr>
            <a:normAutofit/>
          </a:bodyPr>
          <a:lstStyle/>
          <a:p>
            <a:pPr>
              <a:buNone/>
            </a:pPr>
            <a:r>
              <a:rPr lang="es-MX" sz="2000" dirty="0" smtClean="0"/>
              <a:t>Como los conquistadores estaban convencidos de que debían convertir al catolicismo a los indígenas paganos, concluida la conquista, Cortes solicito el envió de Frailes.</a:t>
            </a:r>
          </a:p>
          <a:p>
            <a:pPr>
              <a:buNone/>
            </a:pPr>
            <a:r>
              <a:rPr lang="es-MX" sz="2000" dirty="0" smtClean="0"/>
              <a:t>En 1523, arribaron a Nueva España tres Frailes dirigidos por fray Pedro de Gante, aunque la misión considerada iniciadora del proceso de evangelización es la que llego en 1524 integrada por el grupo Franciscano conocido como ‘Los Doce’.</a:t>
            </a:r>
          </a:p>
          <a:p>
            <a:pPr>
              <a:buNone/>
            </a:pPr>
            <a:r>
              <a:rPr lang="es-MX" sz="2000" dirty="0" smtClean="0"/>
              <a:t>La evangelización o ‘Conquista Espiritual fue una Justificación para el establecimiento del dominio político y económico de España en América.</a:t>
            </a:r>
          </a:p>
          <a:p>
            <a:pPr>
              <a:buNone/>
            </a:pPr>
            <a:r>
              <a:rPr lang="es-MX" sz="2000" dirty="0" smtClean="0"/>
              <a:t>Los  Frailes cambiaron su forma de vida radicalmente; en Europa Vivian en sus templos; en América, por el contrario, viajaban de comunidad, aprendiendo los idiomas nativos, especialmente en náhuatl, y relacionándose con la gente.</a:t>
            </a:r>
            <a:endParaRPr lang="es-MX"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LOS POBLADORES Y SUS FUNDACIONES </a:t>
            </a:r>
            <a:endParaRPr lang="es-MX" dirty="0"/>
          </a:p>
        </p:txBody>
      </p:sp>
      <p:sp>
        <p:nvSpPr>
          <p:cNvPr id="3" name="2 Marcador de contenido"/>
          <p:cNvSpPr>
            <a:spLocks noGrp="1"/>
          </p:cNvSpPr>
          <p:nvPr>
            <p:ph idx="1"/>
          </p:nvPr>
        </p:nvSpPr>
        <p:spPr/>
        <p:txBody>
          <a:bodyPr>
            <a:normAutofit fontScale="77500" lnSpcReduction="20000"/>
          </a:bodyPr>
          <a:lstStyle/>
          <a:p>
            <a:pPr>
              <a:buNone/>
            </a:pPr>
            <a:r>
              <a:rPr lang="es-MX" dirty="0" smtClean="0"/>
              <a:t>Tras consolidarse el poder de los conquistadores de Nueva España , muchos se interesaron en colonizar las nuevas tierras buscando una vida mejor.</a:t>
            </a:r>
          </a:p>
          <a:p>
            <a:pPr>
              <a:buNone/>
            </a:pPr>
            <a:r>
              <a:rPr lang="es-MX" dirty="0" smtClean="0"/>
              <a:t>A estas personas se les llamo pobladores para distinguirlos.</a:t>
            </a:r>
          </a:p>
          <a:p>
            <a:pPr>
              <a:buNone/>
            </a:pPr>
            <a:r>
              <a:rPr lang="es-MX" dirty="0" smtClean="0"/>
              <a:t>Ante la demanda de servicios y productos manufacturados , arribaron comerciantes y gentes de diversos oficios.</a:t>
            </a:r>
          </a:p>
          <a:p>
            <a:pPr>
              <a:buNone/>
            </a:pPr>
            <a:r>
              <a:rPr lang="es-MX" dirty="0" smtClean="0"/>
              <a:t>Rapidamente se crearon fundaciones para ser pobladas por los españoles. Los indigenas  Vivian  en los al redores de estas ciudades , pues en su interior solo podían  decidir vecinos , es decir españoles con autorización</a:t>
            </a:r>
          </a:p>
          <a:p>
            <a:pPr>
              <a:buNone/>
            </a:pPr>
            <a:endParaRPr lang="es-MX"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1666526"/>
          </a:xfrm>
        </p:spPr>
        <p:txBody>
          <a:bodyPr>
            <a:normAutofit fontScale="90000"/>
          </a:bodyPr>
          <a:lstStyle/>
          <a:p>
            <a:pPr algn="ctr"/>
            <a:r>
              <a:rPr lang="es-MX" dirty="0" smtClean="0"/>
              <a:t>LOS CONFLICTOS ENTRE LOS DIVERSOS GRUPOS DE ESPAÑOLES</a:t>
            </a:r>
            <a:endParaRPr lang="es-MX" dirty="0"/>
          </a:p>
        </p:txBody>
      </p:sp>
      <p:sp>
        <p:nvSpPr>
          <p:cNvPr id="3" name="2 Marcador de contenido"/>
          <p:cNvSpPr>
            <a:spLocks noGrp="1"/>
          </p:cNvSpPr>
          <p:nvPr>
            <p:ph idx="1"/>
          </p:nvPr>
        </p:nvSpPr>
        <p:spPr>
          <a:xfrm>
            <a:off x="0" y="1643050"/>
            <a:ext cx="9144000" cy="5000660"/>
          </a:xfrm>
        </p:spPr>
        <p:txBody>
          <a:bodyPr>
            <a:noAutofit/>
          </a:bodyPr>
          <a:lstStyle/>
          <a:p>
            <a:pPr>
              <a:buNone/>
            </a:pPr>
            <a:r>
              <a:rPr lang="es-MX" sz="1800" dirty="0" smtClean="0"/>
              <a:t>Los españoles que vinieron a América</a:t>
            </a:r>
          </a:p>
          <a:p>
            <a:pPr>
              <a:buNone/>
            </a:pPr>
            <a:r>
              <a:rPr lang="es-MX" sz="1800" dirty="0" smtClean="0"/>
              <a:t> tenían distintos orígenes, por un lado,</a:t>
            </a:r>
          </a:p>
          <a:p>
            <a:pPr>
              <a:buNone/>
            </a:pPr>
            <a:r>
              <a:rPr lang="es-MX" sz="1800" dirty="0" smtClean="0"/>
              <a:t> estaban sus conquistadores y sus</a:t>
            </a:r>
          </a:p>
          <a:p>
            <a:pPr>
              <a:buNone/>
            </a:pPr>
            <a:r>
              <a:rPr lang="es-MX" sz="1800" dirty="0" smtClean="0"/>
              <a:t> herederos, se sentían decepcionados </a:t>
            </a:r>
          </a:p>
          <a:p>
            <a:pPr>
              <a:buNone/>
            </a:pPr>
            <a:r>
              <a:rPr lang="es-MX" sz="1800" dirty="0" smtClean="0"/>
              <a:t> Por no haber  recibido el reconocimiento,</a:t>
            </a:r>
          </a:p>
          <a:p>
            <a:pPr>
              <a:buNone/>
            </a:pPr>
            <a:r>
              <a:rPr lang="es-MX" sz="1800" dirty="0" smtClean="0"/>
              <a:t> las riquezas y el poder  que creían justo por</a:t>
            </a:r>
          </a:p>
          <a:p>
            <a:pPr>
              <a:buNone/>
            </a:pPr>
            <a:r>
              <a:rPr lang="es-MX" sz="1800" dirty="0" smtClean="0"/>
              <a:t> su meritos.</a:t>
            </a:r>
          </a:p>
          <a:p>
            <a:pPr>
              <a:buNone/>
            </a:pPr>
            <a:r>
              <a:rPr lang="es-MX" sz="1800" dirty="0" smtClean="0"/>
              <a:t>Por otro lado estaban las autoridades y representantes</a:t>
            </a:r>
          </a:p>
          <a:p>
            <a:pPr>
              <a:buNone/>
            </a:pPr>
            <a:r>
              <a:rPr lang="es-MX" sz="1800" dirty="0" smtClean="0"/>
              <a:t> Del rey que cuidaban los interese de la corona que no</a:t>
            </a:r>
          </a:p>
          <a:p>
            <a:pPr>
              <a:buNone/>
            </a:pPr>
            <a:r>
              <a:rPr lang="es-MX" sz="1800" dirty="0" smtClean="0"/>
              <a:t> siempre coincidían con los encomenderos. Otro  grupo</a:t>
            </a:r>
          </a:p>
          <a:p>
            <a:pPr>
              <a:buNone/>
            </a:pPr>
            <a:r>
              <a:rPr lang="es-MX" sz="1800" dirty="0" smtClean="0"/>
              <a:t> eran los frailes, que pedían ser los únicos en tener</a:t>
            </a:r>
          </a:p>
          <a:p>
            <a:pPr>
              <a:buNone/>
            </a:pPr>
            <a:r>
              <a:rPr lang="es-MX" sz="1800" dirty="0" smtClean="0"/>
              <a:t> contacto con los indigenas.</a:t>
            </a:r>
          </a:p>
          <a:p>
            <a:pPr>
              <a:buNone/>
            </a:pPr>
            <a:r>
              <a:rPr lang="es-MX" sz="1800" dirty="0" smtClean="0"/>
              <a:t> El rey los veía con recelo, pues los consideraba mas apegados a la</a:t>
            </a:r>
          </a:p>
          <a:p>
            <a:pPr>
              <a:buNone/>
            </a:pPr>
            <a:r>
              <a:rPr lang="es-MX" sz="1800" dirty="0" smtClean="0"/>
              <a:t> autoridad del papa que, a pesar de ser la máxima autoridad del</a:t>
            </a:r>
          </a:p>
          <a:p>
            <a:pPr>
              <a:buNone/>
            </a:pPr>
            <a:r>
              <a:rPr lang="es-MX" sz="1800" dirty="0" smtClean="0"/>
              <a:t> catolicismo, no dejaba de ser el representante de un estado extranjero.</a:t>
            </a:r>
            <a:endParaRPr lang="es-MX"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96</TotalTime>
  <Words>602</Words>
  <Application>Microsoft Office PowerPoint</Application>
  <PresentationFormat>Presentación en pantalla (4:3)</PresentationFormat>
  <Paragraphs>42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Brío</vt:lpstr>
      <vt:lpstr>Escuela Secundaria Técnica #10</vt:lpstr>
      <vt:lpstr>PRESENTACION:</vt:lpstr>
      <vt:lpstr>LAS ENCOMIENDAS Y EL TRIBUTO</vt:lpstr>
      <vt:lpstr>LAS DOCTRNAS Y LA EVANGELIZACION </vt:lpstr>
      <vt:lpstr>LOS POBLADORES Y SUS FUNDACIONES </vt:lpstr>
      <vt:lpstr>LOS CONFLICTOS ENTRE LOS DIVERSOS GRUPOS DE ESPAÑOLES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Secundaria Técnica #10</dc:title>
  <dc:creator>Ba-k.com</dc:creator>
  <cp:lastModifiedBy>Ba-k.com</cp:lastModifiedBy>
  <cp:revision>12</cp:revision>
  <dcterms:created xsi:type="dcterms:W3CDTF">2012-10-01T23:07:37Z</dcterms:created>
  <dcterms:modified xsi:type="dcterms:W3CDTF">2012-10-02T04:44:56Z</dcterms:modified>
</cp:coreProperties>
</file>