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6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a:lvl1pPr>
          </a:lstStyle>
          <a:p>
            <a:pPr>
              <a:defRPr/>
            </a:pPr>
            <a:fld id="{AA920468-0054-4D1E-B410-FFFAD8A02CEA}" type="datetimeFigureOut">
              <a:rPr lang="es-MX"/>
              <a:pPr>
                <a:defRPr/>
              </a:pPr>
              <a:t>01/12/2011</a:t>
            </a:fld>
            <a:endParaRPr lang="es-MX"/>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endParaRPr lang="es-MX"/>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B2336479-E885-454B-A74A-B53EF12A439B}"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AF73D9CD-2DBA-4EB2-9FAD-4A77C1FB1ECE}" type="datetimeFigureOut">
              <a:rPr lang="es-MX"/>
              <a:pPr>
                <a:defRPr/>
              </a:pPr>
              <a:t>01/12/2011</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5F6C31EC-3EA0-4A04-AC0C-C2313DA52A68}"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30C5AB2A-54EE-4719-8B74-A56543F31B6F}" type="datetimeFigureOut">
              <a:rPr lang="es-MX"/>
              <a:pPr>
                <a:defRPr/>
              </a:pPr>
              <a:t>01/12/2011</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C8847FA0-196E-4A30-AC74-8B4AC9276C7E}"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9669EEFF-26D1-431F-AAE1-B88E66C656BA}" type="datetimeFigureOut">
              <a:rPr lang="es-MX"/>
              <a:pPr>
                <a:defRPr/>
              </a:pPr>
              <a:t>01/12/2011</a:t>
            </a:fld>
            <a:endParaRPr lang="es-MX"/>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738FCDEC-8745-44DA-8B36-DD0C863A5806}"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8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10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9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A1A50C10-0093-46A3-B8CB-E98F1322FC96}" type="datetimeFigureOut">
              <a:rPr lang="es-MX"/>
              <a:pPr>
                <a:defRPr/>
              </a:pPr>
              <a:t>01/12/2011</a:t>
            </a:fld>
            <a:endParaRPr lang="es-MX"/>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endParaRPr lang="es-MX"/>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1FB1479B-1BF2-47C0-81FE-608A5B1D5E65}"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C7E34A7C-1EF8-4D28-A4C0-600C6F5AF90E}" type="datetimeFigureOut">
              <a:rPr lang="es-MX"/>
              <a:pPr>
                <a:defRPr/>
              </a:pPr>
              <a:t>01/12/2011</a:t>
            </a:fld>
            <a:endParaRPr lang="es-MX"/>
          </a:p>
        </p:txBody>
      </p:sp>
      <p:sp>
        <p:nvSpPr>
          <p:cNvPr id="6" name="2 Marcador de pie de página"/>
          <p:cNvSpPr>
            <a:spLocks noGrp="1"/>
          </p:cNvSpPr>
          <p:nvPr>
            <p:ph type="ftr" sz="quarter" idx="11"/>
          </p:nvPr>
        </p:nvSpPr>
        <p:spPr/>
        <p:txBody>
          <a:bodyPr/>
          <a:lstStyle>
            <a:lvl1pPr>
              <a:defRPr/>
            </a:lvl1pPr>
          </a:lstStyle>
          <a:p>
            <a:pPr>
              <a:defRPr/>
            </a:pPr>
            <a:endParaRPr lang="es-MX"/>
          </a:p>
        </p:txBody>
      </p:sp>
      <p:sp>
        <p:nvSpPr>
          <p:cNvPr id="7" name="22 Marcador de número de diapositiva"/>
          <p:cNvSpPr>
            <a:spLocks noGrp="1"/>
          </p:cNvSpPr>
          <p:nvPr>
            <p:ph type="sldNum" sz="quarter" idx="12"/>
          </p:nvPr>
        </p:nvSpPr>
        <p:spPr/>
        <p:txBody>
          <a:bodyPr/>
          <a:lstStyle>
            <a:lvl1pPr>
              <a:defRPr/>
            </a:lvl1pPr>
          </a:lstStyle>
          <a:p>
            <a:pPr>
              <a:defRPr/>
            </a:pPr>
            <a:fld id="{5193D7F5-5DB3-434D-9259-43477E5AC1B4}"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57AA74F3-95BB-4175-A5D6-918BF363DAF1}" type="datetimeFigureOut">
              <a:rPr lang="es-MX"/>
              <a:pPr>
                <a:defRPr/>
              </a:pPr>
              <a:t>01/12/2011</a:t>
            </a:fld>
            <a:endParaRPr lang="es-MX"/>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endParaRPr lang="es-MX"/>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a:lvl1pPr>
          </a:lstStyle>
          <a:p>
            <a:pPr>
              <a:defRPr/>
            </a:pPr>
            <a:fld id="{1654242A-4AD0-4429-BE68-340189ED4623}"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60AFB91A-B7CE-4E5F-8DDA-AADC019E919E}" type="datetimeFigureOut">
              <a:rPr lang="es-MX"/>
              <a:pPr>
                <a:defRPr/>
              </a:pPr>
              <a:t>01/12/2011</a:t>
            </a:fld>
            <a:endParaRPr lang="es-MX"/>
          </a:p>
        </p:txBody>
      </p:sp>
      <p:sp>
        <p:nvSpPr>
          <p:cNvPr id="4" name="2 Marcador de pie de página"/>
          <p:cNvSpPr>
            <a:spLocks noGrp="1"/>
          </p:cNvSpPr>
          <p:nvPr>
            <p:ph type="ftr" sz="quarter" idx="11"/>
          </p:nvPr>
        </p:nvSpPr>
        <p:spPr/>
        <p:txBody>
          <a:bodyPr/>
          <a:lstStyle>
            <a:lvl1pPr>
              <a:defRPr/>
            </a:lvl1pPr>
          </a:lstStyle>
          <a:p>
            <a:pPr>
              <a:defRPr/>
            </a:pPr>
            <a:endParaRPr lang="es-MX"/>
          </a:p>
        </p:txBody>
      </p:sp>
      <p:sp>
        <p:nvSpPr>
          <p:cNvPr id="5" name="22 Marcador de número de diapositiva"/>
          <p:cNvSpPr>
            <a:spLocks noGrp="1"/>
          </p:cNvSpPr>
          <p:nvPr>
            <p:ph type="sldNum" sz="quarter" idx="12"/>
          </p:nvPr>
        </p:nvSpPr>
        <p:spPr/>
        <p:txBody>
          <a:bodyPr/>
          <a:lstStyle>
            <a:lvl1pPr>
              <a:defRPr/>
            </a:lvl1pPr>
          </a:lstStyle>
          <a:p>
            <a:pPr>
              <a:defRPr/>
            </a:pPr>
            <a:fld id="{709E92CE-C2B9-4FDF-9665-D2735F2B4656}"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5BAB9875-5D01-4255-A840-FDC259EBEB50}" type="datetimeFigureOut">
              <a:rPr lang="es-MX"/>
              <a:pPr>
                <a:defRPr/>
              </a:pPr>
              <a:t>01/12/2011</a:t>
            </a:fld>
            <a:endParaRPr lang="es-MX"/>
          </a:p>
        </p:txBody>
      </p:sp>
      <p:sp>
        <p:nvSpPr>
          <p:cNvPr id="3" name="2 Marcador de pie de página"/>
          <p:cNvSpPr>
            <a:spLocks noGrp="1"/>
          </p:cNvSpPr>
          <p:nvPr>
            <p:ph type="ftr" sz="quarter" idx="11"/>
          </p:nvPr>
        </p:nvSpPr>
        <p:spPr/>
        <p:txBody>
          <a:bodyPr/>
          <a:lstStyle>
            <a:lvl1pPr>
              <a:defRPr/>
            </a:lvl1pPr>
          </a:lstStyle>
          <a:p>
            <a:pPr>
              <a:defRPr/>
            </a:pPr>
            <a:endParaRPr lang="es-MX"/>
          </a:p>
        </p:txBody>
      </p:sp>
      <p:sp>
        <p:nvSpPr>
          <p:cNvPr id="4" name="22 Marcador de número de diapositiva"/>
          <p:cNvSpPr>
            <a:spLocks noGrp="1"/>
          </p:cNvSpPr>
          <p:nvPr>
            <p:ph type="sldNum" sz="quarter" idx="12"/>
          </p:nvPr>
        </p:nvSpPr>
        <p:spPr/>
        <p:txBody>
          <a:bodyPr/>
          <a:lstStyle>
            <a:lvl1pPr>
              <a:defRPr/>
            </a:lvl1pPr>
          </a:lstStyle>
          <a:p>
            <a:pPr>
              <a:defRPr/>
            </a:pPr>
            <a:fld id="{C83F7D99-6768-4117-A0AA-329697B76180}"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a:lvl1pPr>
          </a:lstStyle>
          <a:p>
            <a:pPr>
              <a:defRPr/>
            </a:pPr>
            <a:fld id="{83B67003-5454-4FD3-B133-1D5218FABF34}" type="datetimeFigureOut">
              <a:rPr lang="es-MX"/>
              <a:pPr>
                <a:defRPr/>
              </a:pPr>
              <a:t>01/12/2011</a:t>
            </a:fld>
            <a:endParaRPr lang="es-MX"/>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endParaRPr lang="es-MX"/>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a:lvl1pPr>
          </a:lstStyle>
          <a:p>
            <a:pPr>
              <a:defRPr/>
            </a:pPr>
            <a:fld id="{4959752C-ECFB-4E29-9936-FF0B6A7C0C77}"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a:lvl1pPr>
          </a:lstStyle>
          <a:p>
            <a:pPr>
              <a:defRPr/>
            </a:pPr>
            <a:fld id="{6E0D50C1-2A87-42A5-AA24-A80072144BA0}" type="datetimeFigureOut">
              <a:rPr lang="es-MX"/>
              <a:pPr>
                <a:defRPr/>
              </a:pPr>
              <a:t>01/12/2011</a:t>
            </a:fld>
            <a:endParaRPr lang="es-MX"/>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endParaRPr lang="es-MX"/>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a:lvl1pPr>
          </a:lstStyle>
          <a:p>
            <a:pPr>
              <a:defRPr/>
            </a:pPr>
            <a:fld id="{BFC8AB88-38EF-4FCA-B1A1-A2D1D3EFEE88}"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smtClean="0"/>
              <a:t>Haga clic para modificar el estilo de título del patrón</a:t>
            </a:r>
            <a:endParaRPr lang="en-US"/>
          </a:p>
        </p:txBody>
      </p:sp>
      <p:sp>
        <p:nvSpPr>
          <p:cNvPr id="1030" name="12 Marcador de texto"/>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defRPr>
            </a:lvl1pPr>
          </a:lstStyle>
          <a:p>
            <a:pPr>
              <a:defRPr/>
            </a:pPr>
            <a:fld id="{6F3D53A0-64C9-4B3A-8FB1-441C8B44A6B3}" type="datetimeFigureOut">
              <a:rPr lang="es-MX"/>
              <a:pPr>
                <a:defRPr/>
              </a:pPr>
              <a:t>01/12/2011</a:t>
            </a:fld>
            <a:endParaRPr lang="es-MX"/>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s-MX"/>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defRPr>
            </a:lvl1pPr>
          </a:lstStyle>
          <a:p>
            <a:pPr>
              <a:defRPr/>
            </a:pPr>
            <a:fld id="{5F0611F4-0617-4F8B-B6C3-05A004D8643C}" type="slidenum">
              <a:rPr lang="es-MX"/>
              <a:pPr>
                <a:defRPr/>
              </a:pPr>
              <a:t>‹Nº›</a:t>
            </a:fld>
            <a:endParaRPr lang="es-MX"/>
          </a:p>
        </p:txBody>
      </p:sp>
    </p:spTree>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19" r:id="rId4"/>
    <p:sldLayoutId id="2147483723" r:id="rId5"/>
    <p:sldLayoutId id="2147483718" r:id="rId6"/>
    <p:sldLayoutId id="2147483717" r:id="rId7"/>
    <p:sldLayoutId id="2147483724" r:id="rId8"/>
    <p:sldLayoutId id="2147483725" r:id="rId9"/>
    <p:sldLayoutId id="2147483716" r:id="rId10"/>
    <p:sldLayoutId id="2147483715"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3416320"/>
          </a:xfrm>
          <a:prstGeom prst="rect">
            <a:avLst/>
          </a:prstGeom>
          <a:solidFill>
            <a:schemeClr val="accent1">
              <a:lumMod val="75000"/>
            </a:schemeClr>
          </a:solidFill>
        </p:spPr>
        <p:txBody>
          <a:bodyPr>
            <a:spAutoFit/>
          </a:bodyPr>
          <a:lstStyle/>
          <a:p>
            <a:pPr algn="ctr" fontAlgn="auto">
              <a:spcBef>
                <a:spcPts val="0"/>
              </a:spcBef>
              <a:spcAft>
                <a:spcPts val="0"/>
              </a:spcAft>
              <a:defRPr/>
            </a:pPr>
            <a:r>
              <a:rPr lang="es-E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ESCUELA SECUNDARIA TECNICA N°10 clave:26DST0010X</a:t>
            </a:r>
          </a:p>
          <a:p>
            <a:pPr algn="ctr" fontAlgn="auto">
              <a:spcBef>
                <a:spcPts val="0"/>
              </a:spcBef>
              <a:spcAft>
                <a:spcPts val="0"/>
              </a:spcAft>
              <a:defRPr/>
            </a:pPr>
            <a:r>
              <a:rPr lang="es-E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HPO.SON</a:t>
            </a:r>
            <a:r>
              <a:rPr lang="es-E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a:t>
            </a:r>
          </a:p>
        </p:txBody>
      </p:sp>
      <p:sp>
        <p:nvSpPr>
          <p:cNvPr id="5" name="4 Rectángulo"/>
          <p:cNvSpPr/>
          <p:nvPr/>
        </p:nvSpPr>
        <p:spPr>
          <a:xfrm>
            <a:off x="0" y="3429000"/>
            <a:ext cx="9144000" cy="2585323"/>
          </a:xfrm>
          <a:prstGeom prst="rect">
            <a:avLst/>
          </a:prstGeom>
          <a:solidFill>
            <a:schemeClr val="accent1">
              <a:lumMod val="75000"/>
            </a:schemeClr>
          </a:solidFill>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s-E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Tema:2.2.4 ARTE Y CULTURA EN LOS AÑOS DE LA MADUREZ  </a:t>
            </a:r>
          </a:p>
        </p:txBody>
      </p:sp>
      <p:sp>
        <p:nvSpPr>
          <p:cNvPr id="6" name="5 Rectángulo"/>
          <p:cNvSpPr/>
          <p:nvPr/>
        </p:nvSpPr>
        <p:spPr>
          <a:xfrm>
            <a:off x="-5708218" y="2551837"/>
            <a:ext cx="569387" cy="923330"/>
          </a:xfrm>
          <a:prstGeom prst="rect">
            <a:avLst/>
          </a:prstGeom>
          <a:noFill/>
        </p:spPr>
        <p:txBody>
          <a:bodyPr wrap="none">
            <a:spAutoFit/>
          </a:bodyPr>
          <a:lstStyle/>
          <a:p>
            <a:pPr algn="ctr" fontAlgn="auto">
              <a:spcBef>
                <a:spcPts val="0"/>
              </a:spcBef>
              <a:spcAft>
                <a:spcPts val="0"/>
              </a:spcAft>
              <a:defRPr/>
            </a:pPr>
            <a:r>
              <a:rPr lang="es-E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Z</a:t>
            </a:r>
            <a:endParaRPr lang="es-MX"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 influencia francesa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Durante todo el siglo XVIII España recibió una importante influencia cultural de Francia debido al origen francés de la familia real Borbón. Lo francés se puso de moda en España.</a:t>
            </a:r>
            <a:endParaRPr lang="es-MX" dirty="0"/>
          </a:p>
        </p:txBody>
      </p:sp>
      <p:pic>
        <p:nvPicPr>
          <p:cNvPr id="22532" name="Picture 4" descr="ANd9GcQM4c846LC8As3RKX9nckruoXBDgFqe1rtpHwDG8XFyJhBj1uHG"/>
          <p:cNvPicPr>
            <a:picLocks noChangeAspect="1" noChangeArrowheads="1"/>
          </p:cNvPicPr>
          <p:nvPr/>
        </p:nvPicPr>
        <p:blipFill>
          <a:blip r:embed="rId2"/>
          <a:srcRect/>
          <a:stretch>
            <a:fillRect/>
          </a:stretch>
        </p:blipFill>
        <p:spPr bwMode="auto">
          <a:xfrm>
            <a:off x="6372225" y="3860800"/>
            <a:ext cx="2009775" cy="2276475"/>
          </a:xfrm>
          <a:prstGeom prst="rect">
            <a:avLst/>
          </a:prstGeom>
          <a:noFill/>
        </p:spPr>
      </p:pic>
      <p:pic>
        <p:nvPicPr>
          <p:cNvPr id="22534" name="Picture 6" descr="ANd9GcR7KDyD0YdtIKtAtgntiMe3UrNiKdYIVrpBvyxO0T92L0UcvKob"/>
          <p:cNvPicPr>
            <a:picLocks noChangeAspect="1" noChangeArrowheads="1"/>
          </p:cNvPicPr>
          <p:nvPr/>
        </p:nvPicPr>
        <p:blipFill>
          <a:blip r:embed="rId3"/>
          <a:srcRect/>
          <a:stretch>
            <a:fillRect/>
          </a:stretch>
        </p:blipFill>
        <p:spPr bwMode="auto">
          <a:xfrm>
            <a:off x="1619250" y="4292600"/>
            <a:ext cx="2581275" cy="1771650"/>
          </a:xfrm>
          <a:prstGeom prst="rect">
            <a:avLst/>
          </a:prstGeom>
          <a:noFill/>
        </p:spPr>
      </p:pic>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algn="ctr"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 criollismo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En la conformación de este tipo de movimientos fue muy importante la participación de los sacerdotes de la Compañía de Jesús, quienes estaban en contacto con filósofos e intelectuales europeos. </a:t>
            </a:r>
            <a:endParaRPr lang="es-MX" dirty="0"/>
          </a:p>
        </p:txBody>
      </p:sp>
      <p:pic>
        <p:nvPicPr>
          <p:cNvPr id="23556" name="Picture 4" descr="ANd9GcS_ytdmNOwygZ-X5r9yT1Dz205X3OU4Adlr1xKWRx0uGBPdqSpP"/>
          <p:cNvPicPr>
            <a:picLocks noChangeAspect="1" noChangeArrowheads="1"/>
          </p:cNvPicPr>
          <p:nvPr/>
        </p:nvPicPr>
        <p:blipFill>
          <a:blip r:embed="rId2"/>
          <a:srcRect/>
          <a:stretch>
            <a:fillRect/>
          </a:stretch>
        </p:blipFill>
        <p:spPr bwMode="auto">
          <a:xfrm>
            <a:off x="5580063" y="4437063"/>
            <a:ext cx="2419350" cy="1895475"/>
          </a:xfrm>
          <a:prstGeom prst="rect">
            <a:avLst/>
          </a:prstGeom>
          <a:noFill/>
        </p:spPr>
      </p:pic>
      <p:pic>
        <p:nvPicPr>
          <p:cNvPr id="23558" name="Picture 6" descr="ANd9GcTm8XbscnjVnaD34GFFkHRui-scjlANDozAa23NXPOYFCfSYCSJ"/>
          <p:cNvPicPr>
            <a:picLocks noChangeAspect="1" noChangeArrowheads="1"/>
          </p:cNvPicPr>
          <p:nvPr/>
        </p:nvPicPr>
        <p:blipFill>
          <a:blip r:embed="rId3"/>
          <a:srcRect/>
          <a:stretch>
            <a:fillRect/>
          </a:stretch>
        </p:blipFill>
        <p:spPr bwMode="auto">
          <a:xfrm>
            <a:off x="1908175" y="4652963"/>
            <a:ext cx="2476500" cy="1847850"/>
          </a:xfrm>
          <a:prstGeom prst="rect">
            <a:avLst/>
          </a:prstGeom>
          <a:noFill/>
        </p:spPr>
      </p:pic>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 desarrollo de los cultos religiosos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La ejercía una influencia muy grande en los indígenas. Desde la evangelización, en el siglo XVI, el catolicismo novohispano se asentó sobre bases culturales indígenas, que cambiaron muchas veces el rostro de las imágenes regionales prehispánicas por santos y crucifijos cristianos.     </a:t>
            </a:r>
            <a:endParaRPr lang="es-MX" dirty="0"/>
          </a:p>
        </p:txBody>
      </p:sp>
      <p:sp>
        <p:nvSpPr>
          <p:cNvPr id="24580" name="AutoShape 4" descr="9k="/>
          <p:cNvSpPr>
            <a:spLocks noChangeAspect="1" noChangeArrowheads="1"/>
          </p:cNvSpPr>
          <p:nvPr/>
        </p:nvSpPr>
        <p:spPr bwMode="auto">
          <a:xfrm>
            <a:off x="63500" y="-26988"/>
            <a:ext cx="619125" cy="866776"/>
          </a:xfrm>
          <a:prstGeom prst="rect">
            <a:avLst/>
          </a:prstGeom>
          <a:noFill/>
        </p:spPr>
        <p:txBody>
          <a:bodyPr/>
          <a:lstStyle/>
          <a:p>
            <a:endParaRPr lang="en-US"/>
          </a:p>
        </p:txBody>
      </p:sp>
      <p:sp>
        <p:nvSpPr>
          <p:cNvPr id="24582" name="AutoShape 6" descr="9k="/>
          <p:cNvSpPr>
            <a:spLocks noChangeAspect="1" noChangeArrowheads="1"/>
          </p:cNvSpPr>
          <p:nvPr/>
        </p:nvSpPr>
        <p:spPr bwMode="auto">
          <a:xfrm>
            <a:off x="63500" y="-26988"/>
            <a:ext cx="619125" cy="866776"/>
          </a:xfrm>
          <a:prstGeom prst="rect">
            <a:avLst/>
          </a:prstGeom>
          <a:noFill/>
        </p:spPr>
        <p:txBody>
          <a:bodyPr/>
          <a:lstStyle/>
          <a:p>
            <a:endParaRPr lang="en-US"/>
          </a:p>
        </p:txBody>
      </p:sp>
      <p:sp>
        <p:nvSpPr>
          <p:cNvPr id="24584" name="AutoShape 8" descr="9k="/>
          <p:cNvSpPr>
            <a:spLocks noChangeAspect="1" noChangeArrowheads="1"/>
          </p:cNvSpPr>
          <p:nvPr/>
        </p:nvSpPr>
        <p:spPr bwMode="auto">
          <a:xfrm>
            <a:off x="63500" y="-26988"/>
            <a:ext cx="619125" cy="866776"/>
          </a:xfrm>
          <a:prstGeom prst="rect">
            <a:avLst/>
          </a:prstGeom>
          <a:noFill/>
        </p:spPr>
        <p:txBody>
          <a:bodyPr/>
          <a:lstStyle/>
          <a:p>
            <a:endParaRPr lang="en-US"/>
          </a:p>
        </p:txBody>
      </p:sp>
      <p:sp>
        <p:nvSpPr>
          <p:cNvPr id="24586" name="AutoShape 10" descr="9k="/>
          <p:cNvSpPr>
            <a:spLocks noChangeAspect="1" noChangeArrowheads="1"/>
          </p:cNvSpPr>
          <p:nvPr/>
        </p:nvSpPr>
        <p:spPr bwMode="auto">
          <a:xfrm>
            <a:off x="4262438" y="2995613"/>
            <a:ext cx="619125" cy="866775"/>
          </a:xfrm>
          <a:prstGeom prst="rect">
            <a:avLst/>
          </a:prstGeom>
          <a:noFill/>
        </p:spPr>
        <p:txBody>
          <a:bodyPr/>
          <a:lstStyle/>
          <a:p>
            <a:endParaRPr lang="en-US"/>
          </a:p>
        </p:txBody>
      </p:sp>
      <p:pic>
        <p:nvPicPr>
          <p:cNvPr id="24588" name="Picture 12" descr="ANd9GcS9ETJVc2br9hIS4SUIfKJXx2z80C87I2cx--S1BPOfpjJUUGjZ"/>
          <p:cNvPicPr>
            <a:picLocks noChangeAspect="1" noChangeArrowheads="1"/>
          </p:cNvPicPr>
          <p:nvPr/>
        </p:nvPicPr>
        <p:blipFill>
          <a:blip r:embed="rId2"/>
          <a:srcRect/>
          <a:stretch>
            <a:fillRect/>
          </a:stretch>
        </p:blipFill>
        <p:spPr bwMode="auto">
          <a:xfrm rot="-3336589">
            <a:off x="1788319" y="5636419"/>
            <a:ext cx="1147763" cy="1628775"/>
          </a:xfrm>
          <a:prstGeom prst="rect">
            <a:avLst/>
          </a:prstGeom>
          <a:noFill/>
        </p:spPr>
      </p:pic>
      <p:pic>
        <p:nvPicPr>
          <p:cNvPr id="24590" name="Picture 14" descr="ANd9GcTmvHFV6ZEg6FvCgb8RsOAPn8J8p0sTVf_VBtdnq71HeOS-I4oeug"/>
          <p:cNvPicPr>
            <a:picLocks noChangeAspect="1" noChangeArrowheads="1"/>
          </p:cNvPicPr>
          <p:nvPr/>
        </p:nvPicPr>
        <p:blipFill>
          <a:blip r:embed="rId3"/>
          <a:srcRect/>
          <a:stretch>
            <a:fillRect/>
          </a:stretch>
        </p:blipFill>
        <p:spPr bwMode="auto">
          <a:xfrm>
            <a:off x="5795963" y="5157788"/>
            <a:ext cx="1728787" cy="1728787"/>
          </a:xfrm>
          <a:prstGeom prst="rect">
            <a:avLst/>
          </a:prstGeom>
          <a:noFill/>
        </p:spPr>
      </p:pic>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Santuarios y religiosidad popular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lnSpcReduction="10000"/>
          </a:bodyPr>
          <a:lstStyle/>
          <a:p>
            <a:pPr marL="448056" indent="-384048" algn="just" eaLnBrk="1" fontAlgn="auto" hangingPunct="1">
              <a:spcAft>
                <a:spcPts val="0"/>
              </a:spcAft>
              <a:buFont typeface="Wingdings 2"/>
              <a:buNone/>
              <a:defRPr/>
            </a:pPr>
            <a:r>
              <a:rPr lang="es-MX" dirty="0" smtClean="0"/>
              <a:t>Aunque la religión cristiana, en su variante católica, era la única oficialmente aceptada en la Nueva España, en la práctica sus ritos se mezclaron con las creencias indígenas de cada lugar dando origen a santuarios religiosos católicos que realmente eran una extensión de los cultos indígenas que ahí existían desde antes de la llegada de los europeos.    </a:t>
            </a:r>
            <a:endParaRPr lang="es-MX" dirty="0"/>
          </a:p>
        </p:txBody>
      </p:sp>
      <p:pic>
        <p:nvPicPr>
          <p:cNvPr id="25604" name="Picture 4" descr="ANd9GcTfZWT54wBRtHZM8drT029t3EkbJprolV-rbEcxrEs3vQHMb_U9"/>
          <p:cNvPicPr>
            <a:picLocks noChangeAspect="1" noChangeArrowheads="1"/>
          </p:cNvPicPr>
          <p:nvPr/>
        </p:nvPicPr>
        <p:blipFill>
          <a:blip r:embed="rId2"/>
          <a:srcRect/>
          <a:stretch>
            <a:fillRect/>
          </a:stretch>
        </p:blipFill>
        <p:spPr bwMode="auto">
          <a:xfrm>
            <a:off x="6156325" y="5576888"/>
            <a:ext cx="2211388" cy="1524000"/>
          </a:xfrm>
          <a:prstGeom prst="rect">
            <a:avLst/>
          </a:prstGeom>
          <a:noFill/>
        </p:spPr>
      </p:pic>
      <p:pic>
        <p:nvPicPr>
          <p:cNvPr id="25606" name="Picture 6" descr="ANd9GcSL-onayrqkXW9P_3EpV2yNWF1h9kd58O2lP7NivGcFooIajov3QQ"/>
          <p:cNvPicPr>
            <a:picLocks noChangeAspect="1" noChangeArrowheads="1"/>
          </p:cNvPicPr>
          <p:nvPr/>
        </p:nvPicPr>
        <p:blipFill>
          <a:blip r:embed="rId3"/>
          <a:srcRect/>
          <a:stretch>
            <a:fillRect/>
          </a:stretch>
        </p:blipFill>
        <p:spPr bwMode="auto">
          <a:xfrm>
            <a:off x="2825750" y="5589588"/>
            <a:ext cx="2466975" cy="1847850"/>
          </a:xfrm>
          <a:prstGeom prst="rect">
            <a:avLst/>
          </a:prstGeom>
          <a:noFill/>
        </p:spPr>
      </p:pic>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rot="20187120">
            <a:off x="70541" y="1024917"/>
            <a:ext cx="8229600" cy="4572000"/>
          </a:xfrm>
          <a:solidFill>
            <a:schemeClr val="accent4">
              <a:lumMod val="75000"/>
            </a:schemeClr>
          </a:solidFill>
        </p:spPr>
        <p:txBody>
          <a:bodyPr>
            <a:normAutofit/>
          </a:bodyPr>
          <a:lstStyle/>
          <a:p>
            <a:pPr marL="448056" indent="-384048" algn="ctr" eaLnBrk="1" fontAlgn="auto" hangingPunct="1">
              <a:spcAft>
                <a:spcPts val="0"/>
              </a:spcAft>
              <a:buFont typeface="Wingdings 2"/>
              <a:buNone/>
              <a:defRPr/>
            </a:pPr>
            <a:endParaRPr lang="es-MX" sz="4000" dirty="0" smtClean="0"/>
          </a:p>
          <a:p>
            <a:pPr marL="448056" indent="-384048" algn="ctr" eaLnBrk="1" fontAlgn="auto" hangingPunct="1">
              <a:spcAft>
                <a:spcPts val="0"/>
              </a:spcAft>
              <a:buFont typeface="Wingdings 2"/>
              <a:buNone/>
              <a:defRPr/>
            </a:pPr>
            <a:endParaRPr lang="es-MX" sz="4000" dirty="0" smtClean="0"/>
          </a:p>
          <a:p>
            <a:pPr marL="448056" indent="-384048" algn="ctr" eaLnBrk="1" fontAlgn="auto" hangingPunct="1">
              <a:spcAft>
                <a:spcPts val="0"/>
              </a:spcAft>
              <a:buFont typeface="Wingdings 2"/>
              <a:buNone/>
              <a:defRPr/>
            </a:pPr>
            <a:r>
              <a:rPr lang="es-MX"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GRACIAS </a:t>
            </a:r>
            <a:endParaRPr lang="es-MX" sz="6000" dirty="0">
              <a:solidFill>
                <a:schemeClr val="accent3">
                  <a:lumMod val="60000"/>
                  <a:lumOff val="40000"/>
                </a:schemeClr>
              </a:solidFill>
            </a:endParaRPr>
          </a:p>
        </p:txBody>
      </p:sp>
      <p:sp>
        <p:nvSpPr>
          <p:cNvPr id="3" name="2 Rectángulo"/>
          <p:cNvSpPr/>
          <p:nvPr/>
        </p:nvSpPr>
        <p:spPr>
          <a:xfrm rot="20104934">
            <a:off x="2826169" y="2967335"/>
            <a:ext cx="3491661" cy="923330"/>
          </a:xfrm>
          <a:prstGeom prst="rect">
            <a:avLst/>
          </a:prstGeom>
          <a:noFill/>
        </p:spPr>
        <p:txBody>
          <a:bodyPr wrap="none">
            <a:spAutoFit/>
          </a:bodyPr>
          <a:lstStyle/>
          <a:p>
            <a:pPr algn="ctr" fontAlgn="auto">
              <a:spcBef>
                <a:spcPts val="0"/>
              </a:spcBef>
              <a:spcAft>
                <a:spcPts val="0"/>
              </a:spcAft>
              <a:defRPr/>
            </a:pPr>
            <a:r>
              <a:rPr lang="es-MX"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GRACIAS </a:t>
            </a: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ARTE Y CULTURA EN LOS AÑOS DE LA MADUREZ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571500" y="1928813"/>
            <a:ext cx="8229600" cy="4525962"/>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Las reformas del siglo XVIII no sólo trajeron cambios económicos y políticos, también incluyeron en la manera de pensar y actuar de los pensadores y artistas novohispanos. </a:t>
            </a:r>
            <a:endParaRPr lang="es-MX" dirty="0"/>
          </a:p>
        </p:txBody>
      </p:sp>
      <p:sp>
        <p:nvSpPr>
          <p:cNvPr id="14339" name="AutoShape 4" descr="adoratimunich"/>
          <p:cNvSpPr>
            <a:spLocks noChangeAspect="1" noChangeArrowheads="1"/>
          </p:cNvSpPr>
          <p:nvPr/>
        </p:nvSpPr>
        <p:spPr bwMode="auto">
          <a:xfrm>
            <a:off x="-1981200" y="0"/>
            <a:ext cx="6162675" cy="4514850"/>
          </a:xfrm>
          <a:prstGeom prst="rect">
            <a:avLst/>
          </a:prstGeom>
          <a:noFill/>
          <a:ln w="9525">
            <a:noFill/>
            <a:miter lim="800000"/>
            <a:headEnd/>
            <a:tailEnd/>
          </a:ln>
        </p:spPr>
        <p:txBody>
          <a:bodyPr/>
          <a:lstStyle/>
          <a:p>
            <a:endParaRPr lang="en-US"/>
          </a:p>
        </p:txBody>
      </p:sp>
      <p:pic>
        <p:nvPicPr>
          <p:cNvPr id="14340" name="Picture 6" descr="ANd9GcTYD-LpE8Pi5iDt2Fj_G-pX5Vvgeq48oo3ra5mJWfSPfsrS-TKd7sysmTFKTg"/>
          <p:cNvPicPr>
            <a:picLocks noChangeAspect="1" noChangeArrowheads="1"/>
          </p:cNvPicPr>
          <p:nvPr/>
        </p:nvPicPr>
        <p:blipFill>
          <a:blip r:embed="rId2"/>
          <a:srcRect/>
          <a:stretch>
            <a:fillRect/>
          </a:stretch>
        </p:blipFill>
        <p:spPr bwMode="auto">
          <a:xfrm>
            <a:off x="5724525" y="4365625"/>
            <a:ext cx="2495550" cy="1828800"/>
          </a:xfrm>
          <a:prstGeom prst="rect">
            <a:avLst/>
          </a:prstGeom>
          <a:noFill/>
          <a:ln w="9525">
            <a:noFill/>
            <a:miter lim="800000"/>
            <a:headEnd/>
            <a:tailEnd/>
          </a:ln>
        </p:spPr>
      </p:pic>
      <p:pic>
        <p:nvPicPr>
          <p:cNvPr id="14341" name="Picture 8" descr="ANd9GcQ4P_l18D8KLzIx_3BrUxNma1UDrP4n356gMHk8vTZDI0o58nC3KoQv0PJXew"/>
          <p:cNvPicPr>
            <a:picLocks noChangeAspect="1" noChangeArrowheads="1"/>
          </p:cNvPicPr>
          <p:nvPr/>
        </p:nvPicPr>
        <p:blipFill>
          <a:blip r:embed="rId3"/>
          <a:srcRect/>
          <a:stretch>
            <a:fillRect/>
          </a:stretch>
        </p:blipFill>
        <p:spPr bwMode="auto">
          <a:xfrm>
            <a:off x="1547813" y="4365625"/>
            <a:ext cx="2505075" cy="181927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 arte urbano: las catedrales y los palacios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Durante el siglo XVIII surgió un estilo específicamente mexicano del barroco, que se denominó churrigueresco; caracterizado por tener demasiados adornos y el uso de una columna en forma de pirámide cortada e invertida, llamada estípite.  </a:t>
            </a:r>
            <a:endParaRPr lang="es-MX" dirty="0"/>
          </a:p>
        </p:txBody>
      </p:sp>
      <p:pic>
        <p:nvPicPr>
          <p:cNvPr id="15363" name="Picture 4" descr="ANd9GcS2RcK9nW2Af6E0W3e36PLnMFjqJk-a_AYRx2stpI4DNglbwIcrdQ"/>
          <p:cNvPicPr>
            <a:picLocks noChangeAspect="1" noChangeArrowheads="1"/>
          </p:cNvPicPr>
          <p:nvPr/>
        </p:nvPicPr>
        <p:blipFill>
          <a:blip r:embed="rId2"/>
          <a:srcRect/>
          <a:stretch>
            <a:fillRect/>
          </a:stretch>
        </p:blipFill>
        <p:spPr bwMode="auto">
          <a:xfrm>
            <a:off x="1285875" y="5105400"/>
            <a:ext cx="2619375" cy="1752600"/>
          </a:xfrm>
          <a:prstGeom prst="rect">
            <a:avLst/>
          </a:prstGeom>
          <a:noFill/>
          <a:ln w="9525">
            <a:noFill/>
            <a:miter lim="800000"/>
            <a:headEnd/>
            <a:tailEnd/>
          </a:ln>
        </p:spPr>
      </p:pic>
      <p:pic>
        <p:nvPicPr>
          <p:cNvPr id="15364" name="Picture 4" descr="http://www.turiex.com/images/contenidos/via_de_la_plata/02_amp_san_jorge.jpg"/>
          <p:cNvPicPr>
            <a:picLocks noChangeAspect="1" noChangeArrowheads="1"/>
          </p:cNvPicPr>
          <p:nvPr/>
        </p:nvPicPr>
        <p:blipFill>
          <a:blip r:embed="rId3"/>
          <a:srcRect/>
          <a:stretch>
            <a:fillRect/>
          </a:stretch>
        </p:blipFill>
        <p:spPr bwMode="auto">
          <a:xfrm>
            <a:off x="5143500" y="4646613"/>
            <a:ext cx="3286125" cy="213995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Otras creaciones arquitecturas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La arquitectura novohispana no se limitó a la construcción de catedrales y palacios, también dejó obras notables en otras ramas de la arquitectura.  </a:t>
            </a:r>
          </a:p>
        </p:txBody>
      </p:sp>
      <p:pic>
        <p:nvPicPr>
          <p:cNvPr id="16387" name="il_fi" descr="http://www.hoteleldoral.com/imagenes/tajin-4.jpg"/>
          <p:cNvPicPr>
            <a:picLocks noChangeAspect="1" noChangeArrowheads="1"/>
          </p:cNvPicPr>
          <p:nvPr/>
        </p:nvPicPr>
        <p:blipFill>
          <a:blip r:embed="rId2"/>
          <a:srcRect/>
          <a:stretch>
            <a:fillRect/>
          </a:stretch>
        </p:blipFill>
        <p:spPr bwMode="auto">
          <a:xfrm>
            <a:off x="4286250" y="3929063"/>
            <a:ext cx="4067175" cy="21431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algn="ctr"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Pintura y escultura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El barroco en Nueva España también se manifestó en la pintura y la escultura, disciplinas artísticas que ocupaban un lugar importante para la iglesia y que dieron origen a nuevas formas expresivas, derivadas de la influencia de pintores europeos.</a:t>
            </a:r>
          </a:p>
        </p:txBody>
      </p:sp>
      <p:pic>
        <p:nvPicPr>
          <p:cNvPr id="17411" name="Picture 2" descr="http://www.anticuariosdechile.com/images/antigua.gif"/>
          <p:cNvPicPr>
            <a:picLocks noChangeAspect="1" noChangeArrowheads="1"/>
          </p:cNvPicPr>
          <p:nvPr/>
        </p:nvPicPr>
        <p:blipFill>
          <a:blip r:embed="rId2"/>
          <a:srcRect/>
          <a:stretch>
            <a:fillRect/>
          </a:stretch>
        </p:blipFill>
        <p:spPr bwMode="auto">
          <a:xfrm>
            <a:off x="4857750" y="4643438"/>
            <a:ext cx="3143250" cy="2357437"/>
          </a:xfrm>
          <a:prstGeom prst="rect">
            <a:avLst/>
          </a:prstGeom>
          <a:noFill/>
          <a:ln w="9525">
            <a:noFill/>
            <a:miter lim="800000"/>
            <a:headEnd/>
            <a:tailEnd/>
          </a:ln>
        </p:spPr>
      </p:pic>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algn="ctr"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Literatura y música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La Nueva España también tuvo músicos notables que no sólo emplearon el estilo barroco sino lo que enriquecieron usando elementos rítmicos, melodías y armonías propias de los pueblos indígenas. </a:t>
            </a:r>
            <a:endParaRPr lang="es-MX" dirty="0"/>
          </a:p>
        </p:txBody>
      </p:sp>
      <p:pic>
        <p:nvPicPr>
          <p:cNvPr id="18436" name="Picture 4" descr="5433ebdf827223e9bf1f9ab77c644440o"/>
          <p:cNvPicPr>
            <a:picLocks noChangeAspect="1" noChangeArrowheads="1"/>
          </p:cNvPicPr>
          <p:nvPr/>
        </p:nvPicPr>
        <p:blipFill>
          <a:blip r:embed="rId2"/>
          <a:srcRect/>
          <a:stretch>
            <a:fillRect/>
          </a:stretch>
        </p:blipFill>
        <p:spPr bwMode="auto">
          <a:xfrm>
            <a:off x="5651500" y="4149725"/>
            <a:ext cx="1816100" cy="2292350"/>
          </a:xfrm>
          <a:prstGeom prst="rect">
            <a:avLst/>
          </a:prstGeom>
          <a:noFill/>
        </p:spPr>
      </p:pic>
      <p:pic>
        <p:nvPicPr>
          <p:cNvPr id="18438" name="Picture 6" descr="musica-medieval1"/>
          <p:cNvPicPr>
            <a:picLocks noChangeAspect="1" noChangeArrowheads="1"/>
          </p:cNvPicPr>
          <p:nvPr/>
        </p:nvPicPr>
        <p:blipFill>
          <a:blip r:embed="rId3"/>
          <a:srcRect/>
          <a:stretch>
            <a:fillRect/>
          </a:stretch>
        </p:blipFill>
        <p:spPr bwMode="auto">
          <a:xfrm>
            <a:off x="2627313" y="4581525"/>
            <a:ext cx="2663825" cy="2114550"/>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66526"/>
          </a:xfrm>
          <a:solidFill>
            <a:schemeClr val="accent4">
              <a:lumMod val="75000"/>
            </a:schemeClr>
          </a:solidFill>
        </p:spPr>
        <p:txBody>
          <a:bodyPr/>
          <a:lstStyle/>
          <a:p>
            <a:pPr marL="484632" indent="0"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Las variedades regionales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El barroco en la Nueva España desarrolló un estilo distinto al europeo; se arraigó en diferentes regiones de la colonia e incluso produjo manifestaciones artísticas peculiares respecto de lo que se hacía en la capital del virreinato. </a:t>
            </a:r>
            <a:endParaRPr lang="es-MX" dirty="0"/>
          </a:p>
        </p:txBody>
      </p:sp>
      <p:pic>
        <p:nvPicPr>
          <p:cNvPr id="19460" name="Picture 4" descr="1"/>
          <p:cNvPicPr>
            <a:picLocks noChangeAspect="1" noChangeArrowheads="1"/>
          </p:cNvPicPr>
          <p:nvPr/>
        </p:nvPicPr>
        <p:blipFill>
          <a:blip r:embed="rId2"/>
          <a:srcRect/>
          <a:stretch>
            <a:fillRect/>
          </a:stretch>
        </p:blipFill>
        <p:spPr bwMode="auto">
          <a:xfrm>
            <a:off x="1835150" y="4508500"/>
            <a:ext cx="1981200" cy="2133600"/>
          </a:xfrm>
          <a:prstGeom prst="rect">
            <a:avLst/>
          </a:prstGeom>
          <a:noFill/>
        </p:spPr>
      </p:pic>
      <p:pic>
        <p:nvPicPr>
          <p:cNvPr id="19462" name="Picture 6" descr="ANd9GcQJzzLEvrEE_rP4AkBmbvt7p1K5lu5IcG6R2coN9ETAtII8yU3zjQ"/>
          <p:cNvPicPr>
            <a:picLocks noChangeAspect="1" noChangeArrowheads="1"/>
          </p:cNvPicPr>
          <p:nvPr/>
        </p:nvPicPr>
        <p:blipFill>
          <a:blip r:embed="rId3"/>
          <a:srcRect/>
          <a:stretch>
            <a:fillRect/>
          </a:stretch>
        </p:blipFill>
        <p:spPr bwMode="auto">
          <a:xfrm>
            <a:off x="5508625" y="4581525"/>
            <a:ext cx="2466975" cy="1847850"/>
          </a:xfrm>
          <a:prstGeom prst="rect">
            <a:avLst/>
          </a:prstGeom>
          <a:noFill/>
        </p:spPr>
      </p:pic>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 y="29704"/>
            <a:ext cx="9144032" cy="1399032"/>
          </a:xfrm>
          <a:solidFill>
            <a:schemeClr val="accent4">
              <a:lumMod val="75000"/>
            </a:schemeClr>
          </a:solidFill>
        </p:spPr>
        <p:txBody>
          <a:bodyPr/>
          <a:lstStyle/>
          <a:p>
            <a:pPr marL="484632" indent="0"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Del barroco al  neoclasicismo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A finales del siglo XVIII, como producto del enciclopedismo y la ilustración, el barroco comenzó a perder fuerza en el mundo. Fue reemplazado por estilo neoclasicismo. </a:t>
            </a:r>
            <a:endParaRPr lang="es-MX" dirty="0"/>
          </a:p>
        </p:txBody>
      </p:sp>
      <p:pic>
        <p:nvPicPr>
          <p:cNvPr id="20484" name="Picture 4" descr="gian-battista-tiepolo-rinaldo-e-armida-rabasf"/>
          <p:cNvPicPr>
            <a:picLocks noChangeAspect="1" noChangeArrowheads="1"/>
          </p:cNvPicPr>
          <p:nvPr/>
        </p:nvPicPr>
        <p:blipFill>
          <a:blip r:embed="rId2"/>
          <a:srcRect/>
          <a:stretch>
            <a:fillRect/>
          </a:stretch>
        </p:blipFill>
        <p:spPr bwMode="auto">
          <a:xfrm>
            <a:off x="5724525" y="3789363"/>
            <a:ext cx="2124075" cy="2560637"/>
          </a:xfrm>
          <a:prstGeom prst="rect">
            <a:avLst/>
          </a:prstGeom>
          <a:noFill/>
        </p:spPr>
      </p:pic>
      <p:pic>
        <p:nvPicPr>
          <p:cNvPr id="20486" name="Picture 6" descr="ANd9GcQZLZSI9JycnZIEwurl271-sl7x4CohzXhgbJI9uuL1kkPss1Ulnw"/>
          <p:cNvPicPr>
            <a:picLocks noChangeAspect="1" noChangeArrowheads="1"/>
          </p:cNvPicPr>
          <p:nvPr/>
        </p:nvPicPr>
        <p:blipFill>
          <a:blip r:embed="rId3"/>
          <a:srcRect/>
          <a:stretch>
            <a:fillRect/>
          </a:stretch>
        </p:blipFill>
        <p:spPr bwMode="auto">
          <a:xfrm>
            <a:off x="2771775" y="4365625"/>
            <a:ext cx="2428875" cy="1885950"/>
          </a:xfrm>
          <a:prstGeom prst="rect">
            <a:avLst/>
          </a:prstGeom>
          <a:noFill/>
        </p:spPr>
      </p:pic>
    </p:spTree>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4"/>
            <a:ext cx="9144000" cy="1666526"/>
          </a:xfrm>
          <a:solidFill>
            <a:schemeClr val="accent4">
              <a:lumMod val="75000"/>
            </a:schemeClr>
          </a:solidFill>
        </p:spPr>
        <p:txBody>
          <a:bodyPr/>
          <a:lstStyle/>
          <a:p>
            <a:pPr marL="484632" indent="0"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 modernización de los estudios y la ciencia </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57200" y="1882775"/>
            <a:ext cx="8229600" cy="4572000"/>
          </a:xfrm>
          <a:solidFill>
            <a:schemeClr val="accent1">
              <a:lumMod val="75000"/>
            </a:schemeClr>
          </a:solidFill>
        </p:spPr>
        <p:txBody>
          <a:bodyPr>
            <a:normAutofit/>
          </a:bodyPr>
          <a:lstStyle/>
          <a:p>
            <a:pPr marL="448056" indent="-384048" algn="just" eaLnBrk="1" fontAlgn="auto" hangingPunct="1">
              <a:spcAft>
                <a:spcPts val="0"/>
              </a:spcAft>
              <a:buFont typeface="Wingdings 2"/>
              <a:buNone/>
              <a:defRPr/>
            </a:pPr>
            <a:r>
              <a:rPr lang="es-MX" dirty="0" smtClean="0"/>
              <a:t>Las reformas borbónicas implicaron también la necesidad de modernizar la educación superior en Nueva España para poder contar con técnicos especializados que permitieran el desarrollo de nuevas formas de producción y cultura.</a:t>
            </a:r>
            <a:endParaRPr lang="es-MX" dirty="0"/>
          </a:p>
        </p:txBody>
      </p:sp>
      <p:pic>
        <p:nvPicPr>
          <p:cNvPr id="21508" name="Picture 4" descr="modernizacion"/>
          <p:cNvPicPr>
            <a:picLocks noChangeAspect="1" noChangeArrowheads="1"/>
          </p:cNvPicPr>
          <p:nvPr/>
        </p:nvPicPr>
        <p:blipFill>
          <a:blip r:embed="rId2"/>
          <a:srcRect/>
          <a:stretch>
            <a:fillRect/>
          </a:stretch>
        </p:blipFill>
        <p:spPr bwMode="auto">
          <a:xfrm>
            <a:off x="5435600" y="4708525"/>
            <a:ext cx="2325688" cy="2392363"/>
          </a:xfrm>
          <a:prstGeom prst="rect">
            <a:avLst/>
          </a:prstGeom>
          <a:noFill/>
        </p:spPr>
      </p:pic>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311</TotalTime>
  <Words>516</Words>
  <Application>Microsoft Office PowerPoint</Application>
  <PresentationFormat>Presentación en pantalla (4:3)</PresentationFormat>
  <Paragraphs>32</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Brío</vt:lpstr>
      <vt:lpstr>Presentación de PowerPoint</vt:lpstr>
      <vt:lpstr>ARTE Y CULTURA EN LOS AÑOS DE LA MADUREZ </vt:lpstr>
      <vt:lpstr>El arte urbano: las catedrales y los palacios  </vt:lpstr>
      <vt:lpstr>Otras creaciones arquitecturas </vt:lpstr>
      <vt:lpstr>Pintura y escultura </vt:lpstr>
      <vt:lpstr>Literatura y música </vt:lpstr>
      <vt:lpstr>Las variedades regionales </vt:lpstr>
      <vt:lpstr>Del barroco al  neoclasicismo </vt:lpstr>
      <vt:lpstr>La modernización de los estudios y la ciencia </vt:lpstr>
      <vt:lpstr>La influencia francesa </vt:lpstr>
      <vt:lpstr>El criollismo </vt:lpstr>
      <vt:lpstr>El desarrollo de los cultos religiosos </vt:lpstr>
      <vt:lpstr>Santuarios y religiosidad popular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NC6400</dc:creator>
  <cp:lastModifiedBy>Juan</cp:lastModifiedBy>
  <cp:revision>31</cp:revision>
  <dcterms:created xsi:type="dcterms:W3CDTF">2011-11-16T23:34:25Z</dcterms:created>
  <dcterms:modified xsi:type="dcterms:W3CDTF">2011-12-01T17:28:09Z</dcterms:modified>
</cp:coreProperties>
</file>