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50" d="100"/>
          <a:sy n="50" d="100"/>
        </p:scale>
        <p:origin x="29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GUERRA CON ESTADOS UNIDOS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542842"/>
            <a:ext cx="2397762" cy="18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20" y="838200"/>
            <a:ext cx="10668000" cy="5037668"/>
          </a:xfrm>
        </p:spPr>
        <p:txBody>
          <a:bodyPr>
            <a:normAutofit/>
          </a:bodyPr>
          <a:lstStyle/>
          <a:p>
            <a:r>
              <a:rPr lang="es-MX" sz="2200" dirty="0">
                <a:latin typeface="Arial Black" panose="020B0A04020102020204" pitchFamily="34" charset="0"/>
              </a:rPr>
              <a:t>El límite del </a:t>
            </a:r>
            <a:r>
              <a:rPr lang="es-MX" sz="2200" dirty="0" smtClean="0">
                <a:latin typeface="Arial Black" panose="020B0A04020102020204" pitchFamily="34" charset="0"/>
              </a:rPr>
              <a:t>territorio </a:t>
            </a:r>
            <a:r>
              <a:rPr lang="es-MX" sz="2200" dirty="0">
                <a:latin typeface="Arial Black" panose="020B0A04020102020204" pitchFamily="34" charset="0"/>
              </a:rPr>
              <a:t>texano se había acordado en el río Nueces, pero los texanos </a:t>
            </a:r>
            <a:r>
              <a:rPr lang="es-MX" sz="2200" dirty="0" smtClean="0">
                <a:latin typeface="Arial Black" panose="020B0A04020102020204" pitchFamily="34" charset="0"/>
              </a:rPr>
              <a:t>pretendían </a:t>
            </a:r>
            <a:r>
              <a:rPr lang="es-MX" sz="2200" dirty="0">
                <a:latin typeface="Arial Black" panose="020B0A04020102020204" pitchFamily="34" charset="0"/>
              </a:rPr>
              <a:t>que fuera hasta el río Bravo. Este hecho provocó un </a:t>
            </a:r>
            <a:r>
              <a:rPr lang="es-MX" sz="2200" dirty="0" err="1" smtClean="0">
                <a:latin typeface="Arial Black" panose="020B0A04020102020204" pitchFamily="34" charset="0"/>
              </a:rPr>
              <a:t>conﬂicto</a:t>
            </a:r>
            <a:r>
              <a:rPr lang="es-MX" sz="2200" dirty="0" smtClean="0">
                <a:latin typeface="Arial Black" panose="020B0A04020102020204" pitchFamily="34" charset="0"/>
              </a:rPr>
              <a:t> entre </a:t>
            </a:r>
            <a:r>
              <a:rPr lang="es-MX" sz="2200" dirty="0">
                <a:latin typeface="Arial Black" panose="020B0A04020102020204" pitchFamily="34" charset="0"/>
              </a:rPr>
              <a:t>mexicanos y estadounidenses entre 1846 y 1848, cuando </a:t>
            </a:r>
            <a:r>
              <a:rPr lang="es-MX" sz="2200" dirty="0" smtClean="0">
                <a:latin typeface="Arial Black" panose="020B0A04020102020204" pitchFamily="34" charset="0"/>
              </a:rPr>
              <a:t>estos últimos </a:t>
            </a:r>
            <a:r>
              <a:rPr lang="es-MX" sz="2200" dirty="0">
                <a:latin typeface="Arial Black" panose="020B0A04020102020204" pitchFamily="34" charset="0"/>
              </a:rPr>
              <a:t>invadieron México.</a:t>
            </a:r>
          </a:p>
          <a:p>
            <a:endParaRPr lang="es-MX" dirty="0" smtClean="0"/>
          </a:p>
          <a:p>
            <a:pPr algn="just"/>
            <a:r>
              <a:rPr lang="es-MX" sz="2200" dirty="0">
                <a:latin typeface="Arial Black" panose="020B0A04020102020204" pitchFamily="34" charset="0"/>
              </a:rPr>
              <a:t>El general Santa Anna, repuesto de su vieja herida y con su pierna </a:t>
            </a:r>
            <a:r>
              <a:rPr lang="es-MX" sz="2200" dirty="0" smtClean="0">
                <a:latin typeface="Arial Black" panose="020B0A04020102020204" pitchFamily="34" charset="0"/>
              </a:rPr>
              <a:t>de madera</a:t>
            </a:r>
            <a:r>
              <a:rPr lang="es-MX" sz="2200" dirty="0">
                <a:latin typeface="Arial Black" panose="020B0A04020102020204" pitchFamily="34" charset="0"/>
              </a:rPr>
              <a:t>, encabezó la defensa del territorio mexicano. Una de las </a:t>
            </a:r>
            <a:r>
              <a:rPr lang="es-MX" sz="2200" dirty="0" smtClean="0">
                <a:latin typeface="Arial Black" panose="020B0A04020102020204" pitchFamily="34" charset="0"/>
              </a:rPr>
              <a:t>batallas más </a:t>
            </a:r>
            <a:r>
              <a:rPr lang="es-MX" sz="2200" dirty="0">
                <a:latin typeface="Arial Black" panose="020B0A04020102020204" pitchFamily="34" charset="0"/>
              </a:rPr>
              <a:t>sangrientas fue la de La Angostura. Aunque no fue derrotado, </a:t>
            </a:r>
            <a:r>
              <a:rPr lang="es-MX" sz="2200" dirty="0" smtClean="0">
                <a:latin typeface="Arial Black" panose="020B0A04020102020204" pitchFamily="34" charset="0"/>
              </a:rPr>
              <a:t>el ejército </a:t>
            </a:r>
            <a:r>
              <a:rPr lang="es-MX" sz="2200" dirty="0">
                <a:latin typeface="Arial Black" panose="020B0A04020102020204" pitchFamily="34" charset="0"/>
              </a:rPr>
              <a:t>mexicano se retiró, lo cual ha sido señalado como uno de </a:t>
            </a:r>
            <a:r>
              <a:rPr lang="es-MX" sz="2200" dirty="0" smtClean="0">
                <a:latin typeface="Arial Black" panose="020B0A04020102020204" pitchFamily="34" charset="0"/>
              </a:rPr>
              <a:t>los grandes </a:t>
            </a:r>
            <a:r>
              <a:rPr lang="es-MX" sz="2200" dirty="0">
                <a:latin typeface="Arial Black" panose="020B0A04020102020204" pitchFamily="34" charset="0"/>
              </a:rPr>
              <a:t>errores de Santa Anna, ya que la campaña militar se </a:t>
            </a:r>
            <a:r>
              <a:rPr lang="es-MX" sz="2200" dirty="0" smtClean="0">
                <a:latin typeface="Arial Black" panose="020B0A04020102020204" pitchFamily="34" charset="0"/>
              </a:rPr>
              <a:t>extendió hacia </a:t>
            </a:r>
            <a:r>
              <a:rPr lang="es-MX" sz="2200" dirty="0">
                <a:latin typeface="Arial Black" panose="020B0A04020102020204" pitchFamily="34" charset="0"/>
              </a:rPr>
              <a:t>el centro del país</a:t>
            </a:r>
            <a:r>
              <a:rPr lang="es-MX" sz="2200" dirty="0"/>
              <a:t>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0" y="4587240"/>
            <a:ext cx="1402080" cy="16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4360" y="546527"/>
            <a:ext cx="111556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 Black" panose="020B0A04020102020204" pitchFamily="34" charset="0"/>
              </a:rPr>
              <a:t>Después, el ejército estadounidense comenzó a invadir el territorio </a:t>
            </a:r>
            <a:r>
              <a:rPr lang="es-MX" sz="2400" dirty="0" smtClean="0">
                <a:latin typeface="Arial Black" panose="020B0A04020102020204" pitchFamily="34" charset="0"/>
              </a:rPr>
              <a:t>desde </a:t>
            </a:r>
            <a:r>
              <a:rPr lang="es-MX" sz="2400" dirty="0">
                <a:latin typeface="Arial Black" panose="020B0A04020102020204" pitchFamily="34" charset="0"/>
              </a:rPr>
              <a:t>diferentes frentes, y el ejército mexicano no pudo mantener la </a:t>
            </a:r>
            <a:r>
              <a:rPr lang="es-MX" sz="2400" dirty="0" smtClean="0">
                <a:latin typeface="Arial Black" panose="020B0A04020102020204" pitchFamily="34" charset="0"/>
              </a:rPr>
              <a:t>resistencia</a:t>
            </a:r>
            <a:r>
              <a:rPr lang="es-MX" sz="2400" dirty="0">
                <a:latin typeface="Arial Black" panose="020B0A04020102020204" pitchFamily="34" charset="0"/>
              </a:rPr>
              <a:t>, por lo que los civiles también se integraron a la lucha</a:t>
            </a:r>
            <a:r>
              <a:rPr lang="es-MX" sz="2400" dirty="0" smtClean="0">
                <a:latin typeface="Arial Black" panose="020B0A04020102020204" pitchFamily="34" charset="0"/>
              </a:rPr>
              <a:t>. La </a:t>
            </a:r>
            <a:r>
              <a:rPr lang="es-MX" sz="2400" dirty="0">
                <a:latin typeface="Arial Black" panose="020B0A04020102020204" pitchFamily="34" charset="0"/>
              </a:rPr>
              <a:t>campaña de mayor importancia por parte de los norteamericanos </a:t>
            </a:r>
            <a:r>
              <a:rPr lang="es-MX" sz="2400" dirty="0" smtClean="0">
                <a:latin typeface="Arial Black" panose="020B0A04020102020204" pitchFamily="34" charset="0"/>
              </a:rPr>
              <a:t>fue la </a:t>
            </a:r>
            <a:r>
              <a:rPr lang="es-MX" sz="2400" dirty="0">
                <a:latin typeface="Arial Black" panose="020B0A04020102020204" pitchFamily="34" charset="0"/>
              </a:rPr>
              <a:t>del estadounidense </a:t>
            </a:r>
            <a:r>
              <a:rPr lang="es-MX" sz="2400" dirty="0" err="1">
                <a:latin typeface="Arial Black" panose="020B0A04020102020204" pitchFamily="34" charset="0"/>
              </a:rPr>
              <a:t>Winﬁeld</a:t>
            </a:r>
            <a:r>
              <a:rPr lang="es-MX" sz="2400" dirty="0">
                <a:latin typeface="Arial Black" panose="020B0A04020102020204" pitchFamily="34" charset="0"/>
              </a:rPr>
              <a:t> Scott, quien ordenó bombardear </a:t>
            </a:r>
            <a:r>
              <a:rPr lang="es-MX" sz="2400" dirty="0" smtClean="0">
                <a:latin typeface="Arial Black" panose="020B0A04020102020204" pitchFamily="34" charset="0"/>
              </a:rPr>
              <a:t>el Puerto </a:t>
            </a:r>
            <a:r>
              <a:rPr lang="es-MX" sz="2400" dirty="0">
                <a:latin typeface="Arial Black" panose="020B0A04020102020204" pitchFamily="34" charset="0"/>
              </a:rPr>
              <a:t>de Veracruz. Luego, el ejército invasor se apoderó de Jalapa </a:t>
            </a:r>
            <a:r>
              <a:rPr lang="es-MX" sz="2400" dirty="0" smtClean="0">
                <a:latin typeface="Arial Black" panose="020B0A04020102020204" pitchFamily="34" charset="0"/>
              </a:rPr>
              <a:t>y Puebla</a:t>
            </a:r>
            <a:r>
              <a:rPr lang="es-MX" sz="2400" dirty="0">
                <a:latin typeface="Arial Black" panose="020B0A04020102020204" pitchFamily="34" charset="0"/>
              </a:rPr>
              <a:t>. El objetivo era llegar a la capital, mientras que gran parte </a:t>
            </a:r>
            <a:r>
              <a:rPr lang="es-MX" sz="2400" dirty="0" smtClean="0">
                <a:latin typeface="Arial Black" panose="020B0A04020102020204" pitchFamily="34" charset="0"/>
              </a:rPr>
              <a:t>del ejército </a:t>
            </a:r>
            <a:r>
              <a:rPr lang="es-MX" sz="2400" dirty="0">
                <a:latin typeface="Arial Black" panose="020B0A04020102020204" pitchFamily="34" charset="0"/>
              </a:rPr>
              <a:t>nacional combatía en el norte del país. Al llegar a las </a:t>
            </a:r>
            <a:r>
              <a:rPr lang="es-MX" sz="2400" dirty="0" smtClean="0">
                <a:latin typeface="Arial Black" panose="020B0A04020102020204" pitchFamily="34" charset="0"/>
              </a:rPr>
              <a:t>cercanías de </a:t>
            </a:r>
            <a:r>
              <a:rPr lang="es-MX" sz="2400" dirty="0">
                <a:latin typeface="Arial Black" panose="020B0A04020102020204" pitchFamily="34" charset="0"/>
              </a:rPr>
              <a:t>la Ciudad de México, los estadounidenses se enfrentaron a los </a:t>
            </a:r>
            <a:r>
              <a:rPr lang="es-MX" sz="2400" dirty="0" smtClean="0">
                <a:latin typeface="Arial Black" panose="020B0A04020102020204" pitchFamily="34" charset="0"/>
              </a:rPr>
              <a:t>mexicanos </a:t>
            </a:r>
            <a:r>
              <a:rPr lang="es-MX" sz="2400" dirty="0">
                <a:latin typeface="Arial Black" panose="020B0A04020102020204" pitchFamily="34" charset="0"/>
              </a:rPr>
              <a:t>en varios puntos: Padierna, Churubusco, Molino del Rey </a:t>
            </a:r>
            <a:r>
              <a:rPr lang="es-MX" sz="2400" dirty="0" smtClean="0">
                <a:latin typeface="Arial Black" panose="020B0A04020102020204" pitchFamily="34" charset="0"/>
              </a:rPr>
              <a:t>y Chapultepec</a:t>
            </a:r>
            <a:r>
              <a:rPr lang="es-MX" sz="2400" dirty="0">
                <a:latin typeface="Arial Black" panose="020B0A04020102020204" pitchFamily="34" charset="0"/>
              </a:rPr>
              <a:t>, en donde los cadetes del Colegio Militar </a:t>
            </a:r>
            <a:r>
              <a:rPr lang="es-MX" sz="2400" dirty="0" smtClean="0">
                <a:latin typeface="Arial Black" panose="020B0A04020102020204" pitchFamily="34" charset="0"/>
              </a:rPr>
              <a:t>sucumbieron ante </a:t>
            </a:r>
            <a:r>
              <a:rPr lang="es-MX" sz="2400" dirty="0">
                <a:latin typeface="Arial Black" panose="020B0A04020102020204" pitchFamily="34" charset="0"/>
              </a:rPr>
              <a:t>la superioridad numérica y armada del enemigo. Finalmente, </a:t>
            </a:r>
            <a:r>
              <a:rPr lang="es-MX" sz="2400" dirty="0" smtClean="0">
                <a:latin typeface="Arial Black" panose="020B0A04020102020204" pitchFamily="34" charset="0"/>
              </a:rPr>
              <a:t>el invasor </a:t>
            </a:r>
            <a:r>
              <a:rPr lang="es-MX" sz="2400" dirty="0">
                <a:latin typeface="Arial Black" panose="020B0A04020102020204" pitchFamily="34" charset="0"/>
              </a:rPr>
              <a:t>llegó al Palacio Nacional, donde colocó la bandera de las </a:t>
            </a:r>
            <a:r>
              <a:rPr lang="es-MX" sz="2400" dirty="0" smtClean="0">
                <a:latin typeface="Arial Black" panose="020B0A04020102020204" pitchFamily="34" charset="0"/>
              </a:rPr>
              <a:t>barras y </a:t>
            </a:r>
            <a:r>
              <a:rPr lang="es-MX" sz="2400" dirty="0">
                <a:latin typeface="Arial Black" panose="020B0A04020102020204" pitchFamily="34" charset="0"/>
              </a:rPr>
              <a:t>las estrellas como señal de triunfo.</a:t>
            </a:r>
          </a:p>
        </p:txBody>
      </p:sp>
    </p:spTree>
    <p:extLst>
      <p:ext uri="{BB962C8B-B14F-4D97-AF65-F5344CB8AC3E}">
        <p14:creationId xmlns:p14="http://schemas.microsoft.com/office/powerpoint/2010/main" val="20806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4840" y="692557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 Black" panose="020B0A04020102020204" pitchFamily="34" charset="0"/>
              </a:rPr>
              <a:t>El 2 de febrero de 1848 se </a:t>
            </a:r>
            <a:r>
              <a:rPr lang="es-MX" sz="2400" dirty="0" err="1">
                <a:latin typeface="Arial Black" panose="020B0A04020102020204" pitchFamily="34" charset="0"/>
              </a:rPr>
              <a:t>ﬁrmó</a:t>
            </a:r>
            <a:r>
              <a:rPr lang="es-MX" sz="2400" dirty="0">
                <a:latin typeface="Arial Black" panose="020B0A04020102020204" pitchFamily="34" charset="0"/>
              </a:rPr>
              <a:t> el tratado de paz de Guadalupe</a:t>
            </a:r>
          </a:p>
          <a:p>
            <a:pPr algn="just"/>
            <a:r>
              <a:rPr lang="es-MX" sz="2400" dirty="0">
                <a:latin typeface="Arial Black" panose="020B0A04020102020204" pitchFamily="34" charset="0"/>
              </a:rPr>
              <a:t>Hidalgo, en el que México cedía a Estados Unidos el territorio</a:t>
            </a:r>
          </a:p>
          <a:p>
            <a:pPr algn="just"/>
            <a:r>
              <a:rPr lang="es-MX" sz="2400" dirty="0">
                <a:latin typeface="Arial Black" panose="020B0A04020102020204" pitchFamily="34" charset="0"/>
              </a:rPr>
              <a:t>de Texas hasta el río Bravo, y también los territorios de Nuevo</a:t>
            </a:r>
          </a:p>
          <a:p>
            <a:pPr algn="just"/>
            <a:r>
              <a:rPr lang="es-MX" sz="2400" dirty="0">
                <a:latin typeface="Arial Black" panose="020B0A04020102020204" pitchFamily="34" charset="0"/>
              </a:rPr>
              <a:t>México y Alta California; a cambio, recibiría 15 millones de </a:t>
            </a:r>
            <a:r>
              <a:rPr lang="es-MX" sz="2400" dirty="0" smtClean="0">
                <a:latin typeface="Arial Black" panose="020B0A04020102020204" pitchFamily="34" charset="0"/>
              </a:rPr>
              <a:t>pesos que </a:t>
            </a:r>
            <a:r>
              <a:rPr lang="es-MX" sz="2400" dirty="0">
                <a:latin typeface="Arial Black" panose="020B0A04020102020204" pitchFamily="34" charset="0"/>
              </a:rPr>
              <a:t>servirían para pagar los gastos que este </a:t>
            </a:r>
            <a:r>
              <a:rPr lang="es-MX" sz="2400" dirty="0" err="1">
                <a:latin typeface="Arial Black" panose="020B0A04020102020204" pitchFamily="34" charset="0"/>
              </a:rPr>
              <a:t>conﬂicto</a:t>
            </a:r>
            <a:r>
              <a:rPr lang="es-MX" sz="2400" dirty="0">
                <a:latin typeface="Arial Black" panose="020B0A04020102020204" pitchFamily="34" charset="0"/>
              </a:rPr>
              <a:t> </a:t>
            </a:r>
            <a:r>
              <a:rPr lang="es-MX" sz="2400" dirty="0" smtClean="0">
                <a:latin typeface="Arial Black" panose="020B0A04020102020204" pitchFamily="34" charset="0"/>
              </a:rPr>
              <a:t>bélico había </a:t>
            </a:r>
            <a:r>
              <a:rPr lang="es-MX" sz="2400" dirty="0">
                <a:latin typeface="Arial Black" panose="020B0A04020102020204" pitchFamily="34" charset="0"/>
              </a:rPr>
              <a:t>ocasionado. A </a:t>
            </a:r>
            <a:r>
              <a:rPr lang="es-MX" sz="2400" dirty="0" err="1">
                <a:latin typeface="Arial Black" panose="020B0A04020102020204" pitchFamily="34" charset="0"/>
              </a:rPr>
              <a:t>ﬁnales</a:t>
            </a:r>
            <a:r>
              <a:rPr lang="es-MX" sz="2400" dirty="0">
                <a:latin typeface="Arial Black" panose="020B0A04020102020204" pitchFamily="34" charset="0"/>
              </a:rPr>
              <a:t> de 1853, Estados Unidos presionó al gobierno </a:t>
            </a:r>
            <a:r>
              <a:rPr lang="es-MX" sz="2400" dirty="0" smtClean="0">
                <a:latin typeface="Arial Black" panose="020B0A04020102020204" pitchFamily="34" charset="0"/>
              </a:rPr>
              <a:t>mexicano </a:t>
            </a:r>
            <a:r>
              <a:rPr lang="es-MX" sz="2400" dirty="0">
                <a:latin typeface="Arial Black" panose="020B0A04020102020204" pitchFamily="34" charset="0"/>
              </a:rPr>
              <a:t>para que le vendiera una franja de territorio que </a:t>
            </a:r>
            <a:r>
              <a:rPr lang="es-MX" sz="2400" dirty="0" smtClean="0">
                <a:latin typeface="Arial Black" panose="020B0A04020102020204" pitchFamily="34" charset="0"/>
              </a:rPr>
              <a:t>necesitaba con </a:t>
            </a:r>
            <a:r>
              <a:rPr lang="es-MX" sz="2400" dirty="0">
                <a:latin typeface="Arial Black" panose="020B0A04020102020204" pitchFamily="34" charset="0"/>
              </a:rPr>
              <a:t>el </a:t>
            </a:r>
            <a:r>
              <a:rPr lang="es-MX" sz="2400" dirty="0" err="1">
                <a:latin typeface="Arial Black" panose="020B0A04020102020204" pitchFamily="34" charset="0"/>
              </a:rPr>
              <a:t>ﬁn</a:t>
            </a:r>
            <a:r>
              <a:rPr lang="es-MX" sz="2400" dirty="0">
                <a:latin typeface="Arial Black" panose="020B0A04020102020204" pitchFamily="34" charset="0"/>
              </a:rPr>
              <a:t> de ampliar su vía del ferrocarril. Santa Anna aprobó la venta </a:t>
            </a:r>
            <a:r>
              <a:rPr lang="es-MX" sz="2400" dirty="0" smtClean="0">
                <a:latin typeface="Arial Black" panose="020B0A04020102020204" pitchFamily="34" charset="0"/>
              </a:rPr>
              <a:t>del territorio </a:t>
            </a:r>
            <a:r>
              <a:rPr lang="es-MX" sz="2400" dirty="0">
                <a:latin typeface="Arial Black" panose="020B0A04020102020204" pitchFamily="34" charset="0"/>
              </a:rPr>
              <a:t>de La Mesilla; a cambio, México recibiría diez millones de </a:t>
            </a:r>
            <a:r>
              <a:rPr lang="es-MX" sz="2400" dirty="0" smtClean="0">
                <a:latin typeface="Arial Black" panose="020B0A04020102020204" pitchFamily="34" charset="0"/>
              </a:rPr>
              <a:t>dólares</a:t>
            </a:r>
            <a:r>
              <a:rPr lang="es-MX" sz="2400" dirty="0">
                <a:latin typeface="Arial Black" panose="020B0A04020102020204" pitchFamily="34" charset="0"/>
              </a:rPr>
              <a:t>, pero sólo pagaron siete.</a:t>
            </a:r>
          </a:p>
          <a:p>
            <a:pPr algn="just"/>
            <a:endParaRPr lang="es-MX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  POR SU ATENCIÓN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14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418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Black</vt:lpstr>
      <vt:lpstr>Garamond</vt:lpstr>
      <vt:lpstr>Orgánico</vt:lpstr>
      <vt:lpstr>LA GUERRA CON ESTADOS UNIDOS</vt:lpstr>
      <vt:lpstr>Presentación de PowerPoint</vt:lpstr>
      <vt:lpstr>Presentación de PowerPoint</vt:lpstr>
      <vt:lpstr>Presentación de PowerPoint</vt:lpstr>
      <vt:lpstr>GRACIAS 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CON ESTADOS UNIDOS</dc:title>
  <dc:creator>JUAN JOSÉ RIOS VALDÉZ</dc:creator>
  <cp:lastModifiedBy>JUAN JOSÉ RIOS VALDÉZ</cp:lastModifiedBy>
  <cp:revision>3</cp:revision>
  <dcterms:created xsi:type="dcterms:W3CDTF">2015-01-27T03:57:09Z</dcterms:created>
  <dcterms:modified xsi:type="dcterms:W3CDTF">2015-01-27T04:18:01Z</dcterms:modified>
</cp:coreProperties>
</file>